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3">
  <p:sldMasterIdLst>
    <p:sldMasterId id="2147483648" r:id="rId1"/>
  </p:sldMasterIdLst>
  <p:notesMasterIdLst>
    <p:notesMasterId r:id="rId62"/>
  </p:notesMasterIdLst>
  <p:sldIdLst>
    <p:sldId id="324" r:id="rId2"/>
    <p:sldId id="272" r:id="rId3"/>
    <p:sldId id="268" r:id="rId4"/>
    <p:sldId id="257" r:id="rId5"/>
    <p:sldId id="265" r:id="rId6"/>
    <p:sldId id="258" r:id="rId7"/>
    <p:sldId id="269" r:id="rId8"/>
    <p:sldId id="266" r:id="rId9"/>
    <p:sldId id="270" r:id="rId10"/>
    <p:sldId id="275" r:id="rId11"/>
    <p:sldId id="273" r:id="rId12"/>
    <p:sldId id="274" r:id="rId13"/>
    <p:sldId id="337" r:id="rId14"/>
    <p:sldId id="329" r:id="rId15"/>
    <p:sldId id="276" r:id="rId16"/>
    <p:sldId id="277" r:id="rId17"/>
    <p:sldId id="303" r:id="rId18"/>
    <p:sldId id="278" r:id="rId19"/>
    <p:sldId id="342" r:id="rId20"/>
    <p:sldId id="343" r:id="rId21"/>
    <p:sldId id="279" r:id="rId22"/>
    <p:sldId id="280" r:id="rId23"/>
    <p:sldId id="281" r:id="rId24"/>
    <p:sldId id="282" r:id="rId25"/>
    <p:sldId id="285" r:id="rId26"/>
    <p:sldId id="289" r:id="rId27"/>
    <p:sldId id="339" r:id="rId28"/>
    <p:sldId id="344" r:id="rId29"/>
    <p:sldId id="287" r:id="rId30"/>
    <p:sldId id="286" r:id="rId31"/>
    <p:sldId id="288" r:id="rId32"/>
    <p:sldId id="327" r:id="rId33"/>
    <p:sldId id="291" r:id="rId34"/>
    <p:sldId id="292" r:id="rId35"/>
    <p:sldId id="293" r:id="rId36"/>
    <p:sldId id="294" r:id="rId37"/>
    <p:sldId id="300" r:id="rId38"/>
    <p:sldId id="304" r:id="rId39"/>
    <p:sldId id="341" r:id="rId40"/>
    <p:sldId id="331" r:id="rId41"/>
    <p:sldId id="333" r:id="rId42"/>
    <p:sldId id="332" r:id="rId43"/>
    <p:sldId id="336" r:id="rId44"/>
    <p:sldId id="334" r:id="rId45"/>
    <p:sldId id="335" r:id="rId46"/>
    <p:sldId id="302" r:id="rId47"/>
    <p:sldId id="309" r:id="rId48"/>
    <p:sldId id="345" r:id="rId49"/>
    <p:sldId id="310" r:id="rId50"/>
    <p:sldId id="311" r:id="rId51"/>
    <p:sldId id="312" r:id="rId52"/>
    <p:sldId id="313" r:id="rId53"/>
    <p:sldId id="314" r:id="rId54"/>
    <p:sldId id="315" r:id="rId55"/>
    <p:sldId id="317" r:id="rId56"/>
    <p:sldId id="316" r:id="rId57"/>
    <p:sldId id="319" r:id="rId58"/>
    <p:sldId id="320" r:id="rId59"/>
    <p:sldId id="321" r:id="rId60"/>
    <p:sldId id="322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21" autoAdjust="0"/>
    <p:restoredTop sz="88202" autoAdjust="0"/>
  </p:normalViewPr>
  <p:slideViewPr>
    <p:cSldViewPr snapToGrid="0">
      <p:cViewPr varScale="1">
        <p:scale>
          <a:sx n="87" d="100"/>
          <a:sy n="87" d="100"/>
        </p:scale>
        <p:origin x="686" y="1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414B9-6A7E-4C1A-96E6-007B6EB23272}" type="datetimeFigureOut">
              <a:rPr lang="fr-FR" smtClean="0"/>
              <a:pPr/>
              <a:t>15/05/2022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983E3-A611-4759-8071-EC922F15FCB5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983E3-A611-4759-8071-EC922F15FCB5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ems.org/pages/download" TargetMode="External"/><Relationship Id="rId2" Type="http://schemas.openxmlformats.org/officeDocument/2006/relationships/hyperlink" Target="https://jekyllrb.com/docs/ruby-101/#gem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uby-lang.org/en/download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accounts.google.com/ServiceLogin?service=adsense&amp;rm=hide&amp;nui=15&amp;alwf=true&amp;ltmpl=adsense&amp;passive=true&amp;continue=https://www.google.com/adsense/gaiaauth2?sf%3Ddefault&amp;followup=https://www.google.com/adsense/gaiaauth2?sf%3Ddefault&amp;hl=fr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204716"/>
            <a:ext cx="3689894" cy="1892372"/>
          </a:xfrm>
        </p:spPr>
        <p:txBody>
          <a:bodyPr>
            <a:normAutofit/>
          </a:bodyPr>
          <a:lstStyle/>
          <a:p>
            <a:pPr lvl="0"/>
            <a:br>
              <a:rPr lang="fr-FR" dirty="0">
                <a:solidFill>
                  <a:schemeClr val="bg1"/>
                </a:solidFill>
              </a:rPr>
            </a:br>
            <a:br>
              <a:rPr lang="fr-FR" dirty="0">
                <a:solidFill>
                  <a:schemeClr val="bg1"/>
                </a:solidFill>
              </a:rPr>
            </a:b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8557147" y="423081"/>
            <a:ext cx="2852382" cy="996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lnSpc>
                <a:spcPct val="120000"/>
              </a:lnSpc>
              <a:spcBef>
                <a:spcPts val="1000"/>
              </a:spcBef>
              <a:buSzPct val="125000"/>
              <a:defRPr/>
            </a:pPr>
            <a:r>
              <a:rPr lang="fr-FR" cap="all" dirty="0">
                <a:solidFill>
                  <a:schemeClr val="bg1"/>
                </a:solidFill>
              </a:rPr>
              <a:t>AFPA SAINT  JÉROME                                   Formation: D.W.W.M</a:t>
            </a:r>
          </a:p>
        </p:txBody>
      </p:sp>
      <p:pic>
        <p:nvPicPr>
          <p:cNvPr id="7" name="Image 6" descr="charge_de_emploi_CMJ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765" y="247578"/>
            <a:ext cx="2361062" cy="182688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1937982" y="4238599"/>
            <a:ext cx="7874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Présenté par  </a:t>
            </a:r>
            <a:r>
              <a:rPr lang="fr-FR" sz="2400" b="1" dirty="0" err="1">
                <a:solidFill>
                  <a:schemeClr val="bg1"/>
                </a:solidFill>
              </a:rPr>
              <a:t>Maamar</a:t>
            </a:r>
            <a:r>
              <a:rPr lang="fr-FR" sz="2400" b="1" dirty="0">
                <a:solidFill>
                  <a:schemeClr val="bg1"/>
                </a:solidFill>
              </a:rPr>
              <a:t> MEZIANE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Session de certification Marseille 05 janvier 2021</a:t>
            </a:r>
          </a:p>
        </p:txBody>
      </p:sp>
      <p:sp>
        <p:nvSpPr>
          <p:cNvPr id="9" name="Rectangle 8"/>
          <p:cNvSpPr/>
          <p:nvPr/>
        </p:nvSpPr>
        <p:spPr>
          <a:xfrm>
            <a:off x="3118512" y="2797793"/>
            <a:ext cx="6735171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3200" b="1" cap="all" dirty="0">
                <a:solidFill>
                  <a:schemeClr val="bg1"/>
                </a:solidFill>
              </a:rPr>
              <a:t>FORMATION DÉVELOPPEUR web/web mobile</a:t>
            </a:r>
            <a:endParaRPr lang="fr-FR" sz="3200" b="1" dirty="0">
              <a:ln/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7982" y="1091821"/>
            <a:ext cx="8802806" cy="454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7" name="Rectangle 1"/>
          <p:cNvSpPr>
            <a:spLocks noChangeArrowheads="1"/>
          </p:cNvSpPr>
          <p:nvPr/>
        </p:nvSpPr>
        <p:spPr bwMode="auto">
          <a:xfrm>
            <a:off x="4010269" y="349127"/>
            <a:ext cx="41714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zh-TW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Yu Gothic UI" pitchFamily="34" charset="-128"/>
                <a:cs typeface="Calibri" pitchFamily="34" charset="0"/>
              </a:rPr>
              <a:t>Thème avant modification </a:t>
            </a:r>
            <a:endParaRPr kumimoji="0" lang="fr-FR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03009" y="183875"/>
            <a:ext cx="4544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Installation </a:t>
            </a:r>
            <a:r>
              <a:rPr lang="fr-FR" sz="2800" b="1" dirty="0" err="1">
                <a:solidFill>
                  <a:schemeClr val="bg1"/>
                </a:solidFill>
              </a:rPr>
              <a:t>Jekyll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06278" y="2337361"/>
            <a:ext cx="9580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/>
                </a:solidFill>
              </a:rPr>
              <a:t>Jekyll</a:t>
            </a:r>
            <a:r>
              <a:rPr lang="fr-FR" sz="2400" b="1" dirty="0">
                <a:solidFill>
                  <a:schemeClr val="bg1"/>
                </a:solidFill>
              </a:rPr>
              <a:t> est un </a:t>
            </a:r>
            <a:r>
              <a:rPr lang="fr-FR" sz="2400" b="1" dirty="0">
                <a:solidFill>
                  <a:schemeClr val="bg1"/>
                </a:solidFill>
                <a:hlinkClick r:id="rId2"/>
              </a:rPr>
              <a:t>Ruby Gem</a:t>
            </a:r>
            <a:r>
              <a:rPr lang="fr-FR" sz="2400" b="1" dirty="0">
                <a:solidFill>
                  <a:schemeClr val="bg1"/>
                </a:solidFill>
              </a:rPr>
              <a:t> qui peut être installé sur la plupart des systèmes.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38168" y="2787871"/>
            <a:ext cx="1553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u="sng" dirty="0">
                <a:solidFill>
                  <a:schemeClr val="bg1"/>
                </a:solidFill>
              </a:rPr>
              <a:t>Conditions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272727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88975" y="4159573"/>
            <a:ext cx="7686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hlinkClick r:id="rId3"/>
              </a:rPr>
              <a:t> </a:t>
            </a:r>
            <a:r>
              <a:rPr lang="fr-FR" sz="2400" b="1" dirty="0" err="1">
                <a:solidFill>
                  <a:schemeClr val="bg1"/>
                </a:solidFill>
                <a:hlinkClick r:id="rId3"/>
              </a:rPr>
              <a:t>RubyGems</a:t>
            </a:r>
            <a:r>
              <a:rPr lang="fr-FR" sz="2400" b="1" dirty="0">
                <a:solidFill>
                  <a:schemeClr val="bg1"/>
                </a:solidFill>
              </a:rPr>
              <a:t> (vérifier votre version </a:t>
            </a:r>
            <a:r>
              <a:rPr lang="fr-FR" sz="2400" b="1" dirty="0" err="1">
                <a:solidFill>
                  <a:schemeClr val="bg1"/>
                </a:solidFill>
              </a:rPr>
              <a:t>Gems</a:t>
            </a:r>
            <a:r>
              <a:rPr lang="fr-FR" sz="2400" b="1" dirty="0">
                <a:solidFill>
                  <a:schemeClr val="bg1"/>
                </a:solidFill>
              </a:rPr>
              <a:t> à l' aide </a:t>
            </a:r>
            <a:r>
              <a:rPr lang="fr-FR" sz="2400" dirty="0"/>
              <a:t> </a:t>
            </a:r>
            <a:r>
              <a:rPr lang="fr-FR" sz="2400" dirty="0">
                <a:solidFill>
                  <a:srgbClr val="C00000"/>
                </a:solidFill>
              </a:rPr>
              <a:t>gem -v</a:t>
            </a:r>
            <a:r>
              <a:rPr lang="fr-FR" sz="2400" dirty="0">
                <a:solidFill>
                  <a:schemeClr val="bg1"/>
                </a:solidFill>
              </a:rPr>
              <a:t>)  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52891" y="3191501"/>
            <a:ext cx="101615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hlinkClick r:id="rId4"/>
              </a:rPr>
              <a:t> Ruby</a:t>
            </a:r>
            <a:r>
              <a:rPr lang="fr-FR" sz="2400" b="1" dirty="0">
                <a:solidFill>
                  <a:schemeClr val="bg1"/>
                </a:solidFill>
              </a:rPr>
              <a:t> version 2.5.0 ou supérieure, y compris tous les en-têtes de développement (vérifiez votre version Ruby à l'aide de </a:t>
            </a:r>
            <a:r>
              <a:rPr lang="fr-FR" sz="2400" dirty="0" err="1">
                <a:solidFill>
                  <a:srgbClr val="FF0000"/>
                </a:solidFill>
              </a:rPr>
              <a:t>ruby</a:t>
            </a:r>
            <a:r>
              <a:rPr lang="fr-FR" sz="2400" dirty="0">
                <a:solidFill>
                  <a:srgbClr val="FF0000"/>
                </a:solidFill>
              </a:rPr>
              <a:t> -v</a:t>
            </a:r>
            <a:r>
              <a:rPr lang="fr-FR" sz="2400" dirty="0"/>
              <a:t> 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87104" y="615877"/>
            <a:ext cx="9676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b="1" dirty="0" err="1">
                <a:solidFill>
                  <a:schemeClr val="bg1"/>
                </a:solidFill>
              </a:rPr>
              <a:t>Jekyll</a:t>
            </a:r>
            <a:r>
              <a:rPr lang="fr-FR" sz="2400" b="1" dirty="0">
                <a:solidFill>
                  <a:schemeClr val="bg1"/>
                </a:solidFill>
              </a:rPr>
              <a:t> est un générateur de site statique.  Vous pouvez modifier l'apparence du site, les URL, les données affichées sur la page, etc.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1C1C1C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7164" y="368489"/>
            <a:ext cx="8366078" cy="5991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501" y="778492"/>
            <a:ext cx="1000125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603009" y="183875"/>
            <a:ext cx="4544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Dossier de </a:t>
            </a:r>
            <a:r>
              <a:rPr lang="fr-FR" sz="2800" b="1" dirty="0" err="1">
                <a:solidFill>
                  <a:schemeClr val="bg1"/>
                </a:solidFill>
              </a:rPr>
              <a:t>Jekyll</a:t>
            </a:r>
            <a:endParaRPr lang="fr-FR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16" y="944184"/>
            <a:ext cx="9471548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695055" y="349127"/>
            <a:ext cx="480189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zh-TW" sz="2800" b="1" dirty="0">
                <a:solidFill>
                  <a:srgbClr val="000000"/>
                </a:solidFill>
                <a:latin typeface="Calibri" pitchFamily="34" charset="0"/>
                <a:ea typeface="Yu Gothic UI" pitchFamily="34" charset="-128"/>
                <a:cs typeface="Calibri" pitchFamily="34" charset="0"/>
              </a:rPr>
              <a:t>Site abla.io</a:t>
            </a:r>
            <a:r>
              <a:rPr kumimoji="0" lang="fr-FR" altLang="zh-TW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Yu Gothic UI" pitchFamily="34" charset="-128"/>
                <a:cs typeface="Calibri" pitchFamily="34" charset="0"/>
              </a:rPr>
              <a:t> avant modification </a:t>
            </a:r>
            <a:endParaRPr kumimoji="0" lang="fr-FR" altLang="zh-TW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468" y="817098"/>
            <a:ext cx="9734843" cy="569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067952" y="332322"/>
            <a:ext cx="7540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Thème après  modification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941696"/>
            <a:ext cx="10763250" cy="574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107976" y="460191"/>
            <a:ext cx="289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« </a:t>
            </a:r>
            <a:r>
              <a:rPr lang="fr-FR" b="1" dirty="0" err="1">
                <a:solidFill>
                  <a:schemeClr val="bg1"/>
                </a:solidFill>
              </a:rPr>
              <a:t>Blog.abla</a:t>
            </a:r>
            <a:r>
              <a:rPr lang="fr-FR" b="1" dirty="0">
                <a:solidFill>
                  <a:schemeClr val="bg1"/>
                </a:solidFill>
              </a:rPr>
              <a:t> »</a:t>
            </a:r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lipse 3"/>
          <p:cNvSpPr/>
          <p:nvPr/>
        </p:nvSpPr>
        <p:spPr>
          <a:xfrm>
            <a:off x="2446360" y="1282890"/>
            <a:ext cx="6738583" cy="2825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600" b="1" dirty="0">
                <a:solidFill>
                  <a:schemeClr val="bg1"/>
                </a:solidFill>
              </a:rPr>
              <a:t>3.Les projets personnels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426491" y="532258"/>
            <a:ext cx="7052482" cy="45174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3.1. Développer </a:t>
            </a:r>
            <a:r>
              <a:rPr lang="fr-FR" sz="3600" b="1" dirty="0">
                <a:solidFill>
                  <a:schemeClr val="bg2"/>
                </a:solidFill>
              </a:rPr>
              <a:t>la partie front-end</a:t>
            </a:r>
            <a:r>
              <a:rPr lang="fr-FR" sz="3600" b="1" dirty="0">
                <a:solidFill>
                  <a:schemeClr val="bg1"/>
                </a:solidFill>
              </a:rPr>
              <a:t> d’une application web ou web mobile en intégrant les recommandations de sécurité</a:t>
            </a:r>
          </a:p>
        </p:txBody>
      </p:sp>
      <p:sp>
        <p:nvSpPr>
          <p:cNvPr id="4" name="Organigramme : Connecteur 3"/>
          <p:cNvSpPr/>
          <p:nvPr/>
        </p:nvSpPr>
        <p:spPr>
          <a:xfrm>
            <a:off x="6701043" y="504967"/>
            <a:ext cx="3807733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01 </a:t>
            </a:r>
            <a:r>
              <a:rPr lang="fr-FR" b="1" dirty="0">
                <a:solidFill>
                  <a:schemeClr val="bg1"/>
                </a:solidFill>
              </a:rPr>
              <a:t>Maquetter une application </a:t>
            </a:r>
          </a:p>
        </p:txBody>
      </p:sp>
      <p:sp>
        <p:nvSpPr>
          <p:cNvPr id="5" name="Organigramme : Connecteur 4"/>
          <p:cNvSpPr/>
          <p:nvPr/>
        </p:nvSpPr>
        <p:spPr>
          <a:xfrm>
            <a:off x="6785203" y="3305034"/>
            <a:ext cx="3969232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03 </a:t>
            </a:r>
            <a:r>
              <a:rPr lang="fr-FR" dirty="0">
                <a:solidFill>
                  <a:srgbClr val="FF0000"/>
                </a:solidFill>
              </a:rPr>
              <a:t>: </a:t>
            </a:r>
            <a:r>
              <a:rPr lang="fr-FR" b="1" dirty="0">
                <a:solidFill>
                  <a:schemeClr val="bg1"/>
                </a:solidFill>
              </a:rPr>
              <a:t>Réaliser une interface utilisateur avec une solution de gestion de contenu -CMS</a:t>
            </a:r>
          </a:p>
        </p:txBody>
      </p:sp>
      <p:sp>
        <p:nvSpPr>
          <p:cNvPr id="6" name="Organigramme : Connecteur 5"/>
          <p:cNvSpPr/>
          <p:nvPr/>
        </p:nvSpPr>
        <p:spPr>
          <a:xfrm>
            <a:off x="7301551" y="1860646"/>
            <a:ext cx="3589362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02 </a:t>
            </a:r>
            <a:r>
              <a:rPr lang="fr-FR" b="1" dirty="0">
                <a:solidFill>
                  <a:schemeClr val="bg1"/>
                </a:solidFill>
              </a:rPr>
              <a:t>: Réaliser une interface utilisateur web statique et adaptable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1918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Tableau : impact-</a:t>
            </a:r>
            <a:r>
              <a:rPr lang="fr-FR" b="1" dirty="0" err="1">
                <a:solidFill>
                  <a:schemeClr val="bg1"/>
                </a:solidFill>
              </a:rPr>
              <a:t>mapping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777923" y="1561622"/>
          <a:ext cx="10290411" cy="4364990"/>
        </p:xfrm>
        <a:graphic>
          <a:graphicData uri="http://schemas.openxmlformats.org/drawingml/2006/table">
            <a:tbl>
              <a:tblPr/>
              <a:tblGrid>
                <a:gridCol w="2383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6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7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3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146">
                <a:tc>
                  <a:txBody>
                    <a:bodyPr/>
                    <a:lstStyle/>
                    <a:p>
                      <a:pPr marL="9017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</a:rPr>
                        <a:t>Pourquoi ?</a:t>
                      </a:r>
                    </a:p>
                    <a:p>
                      <a:pPr algn="l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Pourquoi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 le client souhaite </a:t>
                      </a:r>
                    </a:p>
                    <a:p>
                      <a:pPr algn="l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obtenir un site web 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Qui ?</a:t>
                      </a:r>
                    </a:p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Qui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seront les acteurs de ce site 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Comment ?</a:t>
                      </a:r>
                    </a:p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Comment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 site augmentera la visibilité du client ?</a:t>
                      </a:r>
                    </a:p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Quoi ? </a:t>
                      </a:r>
                    </a:p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 site va faire</a:t>
                      </a: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Quoi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augmenter la visibilité du client ? </a:t>
                      </a: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Augmenter visibilité du l’Entreprise  sur internet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-Divers utilisateurs &amp; entreprises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 Mettre en valeur les compétences  de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-Pouvoir consulter le différent service donné par l’entreprise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-Afficher une page de renseignement &amp; plusieurs onglets pour les services proposés et les projets réalisés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 -proposé les prix des services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 consulter des renseignements, compétences &amp; expérience pour un éventuel contact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- contacte l’entreprise pour connaitre  et le faire le devis  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"/>
          <p:cNvSpPr/>
          <p:nvPr/>
        </p:nvSpPr>
        <p:spPr>
          <a:xfrm>
            <a:off x="1214658" y="1760559"/>
            <a:ext cx="6741986" cy="6277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1. Présentation</a:t>
            </a:r>
          </a:p>
        </p:txBody>
      </p:sp>
      <p:sp>
        <p:nvSpPr>
          <p:cNvPr id="6" name="Rectangle à coins arrondis 5"/>
          <p:cNvSpPr/>
          <p:nvPr/>
        </p:nvSpPr>
        <p:spPr>
          <a:xfrm>
            <a:off x="1585428" y="2636292"/>
            <a:ext cx="7108195" cy="6277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               2. Stage  en entreprise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3971498" y="5045122"/>
            <a:ext cx="6769290" cy="6277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          5. Veille technologique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2181386" y="3464256"/>
            <a:ext cx="7194625" cy="6277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  3. Les projets personnels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2811469" y="4271748"/>
            <a:ext cx="7233283" cy="62779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4. Jeu d’essai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3466531" y="354842"/>
            <a:ext cx="6400800" cy="655092"/>
          </a:xfrm>
          <a:prstGeom prst="roundRect">
            <a:avLst>
              <a:gd name="adj" fmla="val 45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solidFill>
                  <a:schemeClr val="accent4">
                    <a:lumMod val="50000"/>
                  </a:schemeClr>
                </a:solidFill>
              </a:rPr>
              <a:t>Sommaire</a:t>
            </a:r>
            <a:endParaRPr lang="fr-FR" sz="4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15153" y="255474"/>
            <a:ext cx="8445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Le cahier des charges adéquat à ce projet est le suivant 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982640" y="1023579"/>
            <a:ext cx="6782937" cy="504967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</a:pPr>
            <a:r>
              <a:rPr lang="fr-FR" b="1" dirty="0">
                <a:solidFill>
                  <a:srgbClr val="FF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1.Objectifs du site </a:t>
            </a:r>
            <a:r>
              <a:rPr lang="fr-FR" b="1" dirty="0">
                <a:solidFill>
                  <a:schemeClr val="bg1"/>
                </a:solidFill>
              </a:rPr>
              <a:t>Rendre visible sur internet </a:t>
            </a:r>
            <a:r>
              <a:rPr lang="fr-FR" b="1" dirty="0">
                <a:solidFill>
                  <a:schemeClr val="bg1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endParaRPr lang="fr-FR" sz="2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823413" y="1760560"/>
            <a:ext cx="9398759" cy="600502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</a:pPr>
            <a:r>
              <a:rPr lang="fr-FR" b="1" dirty="0">
                <a:solidFill>
                  <a:srgbClr val="FF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2.Combien de pages et combien de services le site va contenir ?</a:t>
            </a:r>
            <a:r>
              <a:rPr lang="fr-FR" b="1" dirty="0">
                <a:solidFill>
                  <a:schemeClr val="bg1"/>
                </a:solidFill>
              </a:rPr>
              <a:t> Le site dispose de trois pages</a:t>
            </a:r>
            <a:endParaRPr lang="fr-F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873456" y="2649943"/>
            <a:ext cx="9403308" cy="58457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</a:pPr>
            <a:r>
              <a:rPr lang="fr-FR" b="1" dirty="0">
                <a:solidFill>
                  <a:srgbClr val="FF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3.Périmètre du projet  </a:t>
            </a:r>
            <a:r>
              <a:rPr lang="fr-FR" b="1" dirty="0">
                <a:solidFill>
                  <a:schemeClr val="bg1"/>
                </a:solidFill>
              </a:rPr>
              <a:t>site en français , responsive  , pas BDD</a:t>
            </a:r>
            <a:endParaRPr lang="fr-F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36979" y="4385489"/>
            <a:ext cx="11027391" cy="58230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</a:pPr>
            <a:r>
              <a:rPr lang="fr-FR" b="1" dirty="0">
                <a:solidFill>
                  <a:srgbClr val="FF0000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5.contraintes techniques</a:t>
            </a:r>
            <a:r>
              <a:rPr lang="fr-FR" b="1" dirty="0">
                <a:solidFill>
                  <a:srgbClr val="FF0000"/>
                </a:solidFill>
              </a:rPr>
              <a:t> </a:t>
            </a:r>
            <a:r>
              <a:rPr lang="fr-FR" b="1" dirty="0">
                <a:solidFill>
                  <a:schemeClr val="bg1"/>
                </a:solidFill>
              </a:rPr>
              <a:t> L’hébergement du site et l’entretien sera effectué par le client.  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812042" y="3452887"/>
            <a:ext cx="9996985" cy="62779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tabLst>
                <a:tab pos="180975" algn="l"/>
              </a:tabLst>
            </a:pPr>
            <a:r>
              <a:rPr lang="fr-FR" b="1" dirty="0">
                <a:solidFill>
                  <a:srgbClr val="FF0000"/>
                </a:solidFill>
              </a:rPr>
              <a:t>4.Maquettage </a:t>
            </a:r>
            <a:r>
              <a:rPr lang="fr-FR" b="1" dirty="0">
                <a:solidFill>
                  <a:schemeClr val="bg1"/>
                </a:solidFill>
              </a:rPr>
              <a:t>trois pages  réalisé avec Adobe </a:t>
            </a:r>
            <a:r>
              <a:rPr lang="fr-FR" b="1" dirty="0" err="1">
                <a:solidFill>
                  <a:schemeClr val="bg1"/>
                </a:solidFill>
              </a:rPr>
              <a:t>xd</a:t>
            </a:r>
            <a:endParaRPr lang="fr-FR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6663" y="282770"/>
            <a:ext cx="98123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</a:rPr>
              <a:t>Compétence N° 01 Maquetter une application </a:t>
            </a:r>
          </a:p>
        </p:txBody>
      </p:sp>
      <p:pic>
        <p:nvPicPr>
          <p:cNvPr id="6" name="Image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3572" y="1086485"/>
            <a:ext cx="5824855" cy="4685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99142" y="900752"/>
            <a:ext cx="5593715" cy="48313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38483" y="854960"/>
            <a:ext cx="7465325" cy="51500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8946" y="776929"/>
            <a:ext cx="5174108" cy="53041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0872" y="0"/>
            <a:ext cx="6305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Arborescence de 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4000" b="1" dirty="0">
                <a:solidFill>
                  <a:schemeClr val="bg1"/>
                </a:solidFill>
              </a:rPr>
              <a:t>site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4995081" y="818866"/>
            <a:ext cx="2934269" cy="368489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Page d’accueil</a:t>
            </a:r>
          </a:p>
        </p:txBody>
      </p:sp>
      <p:cxnSp>
        <p:nvCxnSpPr>
          <p:cNvPr id="25" name="Connecteur droit 24"/>
          <p:cNvCxnSpPr/>
          <p:nvPr/>
        </p:nvCxnSpPr>
        <p:spPr>
          <a:xfrm flipV="1">
            <a:off x="2947916" y="1746913"/>
            <a:ext cx="6264323" cy="13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8243249" y="2606723"/>
            <a:ext cx="1910686" cy="4094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contact</a:t>
            </a:r>
          </a:p>
        </p:txBody>
      </p:sp>
      <p:sp>
        <p:nvSpPr>
          <p:cNvPr id="31" name="Rectangle à coins arrondis 30"/>
          <p:cNvSpPr/>
          <p:nvPr/>
        </p:nvSpPr>
        <p:spPr>
          <a:xfrm>
            <a:off x="5352197" y="2636293"/>
            <a:ext cx="1910686" cy="409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qui-sommes-nous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2297374" y="2638568"/>
            <a:ext cx="1910686" cy="40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 propos </a:t>
            </a:r>
          </a:p>
        </p:txBody>
      </p:sp>
      <p:cxnSp>
        <p:nvCxnSpPr>
          <p:cNvPr id="36" name="Connecteur droit avec flèche 35"/>
          <p:cNvCxnSpPr/>
          <p:nvPr/>
        </p:nvCxnSpPr>
        <p:spPr>
          <a:xfrm>
            <a:off x="2947916" y="1746913"/>
            <a:ext cx="0" cy="90075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9187218" y="1762836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6405348" y="1765111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à coins arrondis 43"/>
          <p:cNvSpPr/>
          <p:nvPr/>
        </p:nvSpPr>
        <p:spPr>
          <a:xfrm>
            <a:off x="2292825" y="3480179"/>
            <a:ext cx="2115402" cy="94169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Les services de l’entreprise et projet réalisé</a:t>
            </a:r>
          </a:p>
        </p:txBody>
      </p:sp>
      <p:sp>
        <p:nvSpPr>
          <p:cNvPr id="46" name="Rectangle à coins arrondis 45"/>
          <p:cNvSpPr/>
          <p:nvPr/>
        </p:nvSpPr>
        <p:spPr>
          <a:xfrm>
            <a:off x="5036024" y="3684896"/>
            <a:ext cx="2866030" cy="805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information sur le dirigeant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8338783" y="3889612"/>
            <a:ext cx="1910686" cy="40943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Contact et Tarifs </a:t>
            </a:r>
          </a:p>
        </p:txBody>
      </p:sp>
      <p:cxnSp>
        <p:nvCxnSpPr>
          <p:cNvPr id="48" name="Connecteur droit avec flèche 47"/>
          <p:cNvCxnSpPr>
            <a:endCxn id="44" idx="0"/>
          </p:cNvCxnSpPr>
          <p:nvPr/>
        </p:nvCxnSpPr>
        <p:spPr>
          <a:xfrm>
            <a:off x="3345976" y="3059372"/>
            <a:ext cx="4550" cy="42080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/>
          <p:cNvCxnSpPr/>
          <p:nvPr/>
        </p:nvCxnSpPr>
        <p:spPr>
          <a:xfrm>
            <a:off x="6405349" y="3020704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9191767" y="3050274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9232709" y="4278573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6393975" y="4237630"/>
            <a:ext cx="0" cy="84616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>
            <a:stCxn id="44" idx="2"/>
          </p:cNvCxnSpPr>
          <p:nvPr/>
        </p:nvCxnSpPr>
        <p:spPr>
          <a:xfrm flipH="1">
            <a:off x="3336876" y="4421874"/>
            <a:ext cx="13650" cy="68921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 flipV="1">
            <a:off x="3330054" y="5131558"/>
            <a:ext cx="5895833" cy="13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H="1">
            <a:off x="6400799" y="1173707"/>
            <a:ext cx="27296" cy="573206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6566848" y="5977722"/>
            <a:ext cx="2866030" cy="4253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Mention légales</a:t>
            </a:r>
          </a:p>
        </p:txBody>
      </p:sp>
      <p:sp>
        <p:nvSpPr>
          <p:cNvPr id="54" name="Rectangle à coins arrondis 53"/>
          <p:cNvSpPr/>
          <p:nvPr/>
        </p:nvSpPr>
        <p:spPr>
          <a:xfrm>
            <a:off x="3332330" y="5991369"/>
            <a:ext cx="2866030" cy="4253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Politique de confidentialité</a:t>
            </a:r>
          </a:p>
        </p:txBody>
      </p:sp>
      <p:cxnSp>
        <p:nvCxnSpPr>
          <p:cNvPr id="58" name="Connecteur droit avec flèche 57"/>
          <p:cNvCxnSpPr/>
          <p:nvPr/>
        </p:nvCxnSpPr>
        <p:spPr>
          <a:xfrm flipH="1">
            <a:off x="4913194" y="5131558"/>
            <a:ext cx="1473958" cy="83251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6482686" y="5117911"/>
            <a:ext cx="1364776" cy="80521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5212" y="1596787"/>
            <a:ext cx="6305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Travail réalisé</a:t>
            </a:r>
          </a:p>
        </p:txBody>
      </p:sp>
      <p:sp>
        <p:nvSpPr>
          <p:cNvPr id="8" name="Rectangle 7"/>
          <p:cNvSpPr/>
          <p:nvPr/>
        </p:nvSpPr>
        <p:spPr>
          <a:xfrm>
            <a:off x="2841007" y="2417928"/>
            <a:ext cx="8500282" cy="39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Schéma sémantique et saisie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Utilisation de deux couleurs dominantes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Un menu principal 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Aidez les robots d'indexation avec le </a:t>
            </a:r>
            <a:r>
              <a:rPr lang="fr-FR" sz="2800" b="1" dirty="0" err="1">
                <a:solidFill>
                  <a:schemeClr val="bg1"/>
                </a:solidFill>
              </a:rPr>
              <a:t>sitemap</a:t>
            </a:r>
            <a:endParaRPr lang="fr-FR" sz="2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Fichier robots.txt </a:t>
            </a:r>
          </a:p>
          <a:p>
            <a:pPr>
              <a:lnSpc>
                <a:spcPct val="150000"/>
              </a:lnSpc>
            </a:pPr>
            <a:r>
              <a:rPr lang="fr-FR" sz="2800" b="1" dirty="0">
                <a:solidFill>
                  <a:schemeClr val="bg1"/>
                </a:solidFill>
              </a:rPr>
              <a:t>Les mentions légales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06472" y="444521"/>
            <a:ext cx="7738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Compétence N° 02 : Réaliser une interface utilisateur web statique et adaptable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2925" y="1364775"/>
            <a:ext cx="11106150" cy="4950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947589" y="664907"/>
            <a:ext cx="5971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err="1">
                <a:solidFill>
                  <a:schemeClr val="bg1"/>
                </a:solidFill>
              </a:rPr>
              <a:t>_Versionning</a:t>
            </a:r>
            <a:r>
              <a:rPr lang="fr-FR" sz="2000" b="1" dirty="0">
                <a:solidFill>
                  <a:schemeClr val="bg1"/>
                </a:solidFill>
              </a:rPr>
              <a:t> du projet sur </a:t>
            </a:r>
            <a:r>
              <a:rPr lang="fr-FR" sz="2000" b="1" dirty="0" err="1">
                <a:solidFill>
                  <a:schemeClr val="bg1"/>
                </a:solidFill>
              </a:rPr>
              <a:t>GitHub</a:t>
            </a:r>
            <a:r>
              <a:rPr lang="fr-FR" sz="2000" b="1" dirty="0">
                <a:solidFill>
                  <a:schemeClr val="bg1"/>
                </a:solidFill>
              </a:rPr>
              <a:t> pour la sauvegarde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63838" y="439002"/>
            <a:ext cx="6305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Solutions Techniques 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18429" y="1216925"/>
            <a:ext cx="6305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Langages utilisés </a:t>
            </a:r>
          </a:p>
        </p:txBody>
      </p:sp>
      <p:sp>
        <p:nvSpPr>
          <p:cNvPr id="5" name="Rectangle 4"/>
          <p:cNvSpPr/>
          <p:nvPr/>
        </p:nvSpPr>
        <p:spPr>
          <a:xfrm>
            <a:off x="2638566" y="2311020"/>
            <a:ext cx="75836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HTML</a:t>
            </a:r>
          </a:p>
          <a:p>
            <a:r>
              <a:rPr lang="fr-FR" sz="2800" dirty="0">
                <a:solidFill>
                  <a:schemeClr val="bg1"/>
                </a:solidFill>
              </a:rPr>
              <a:t>CSS </a:t>
            </a:r>
          </a:p>
          <a:p>
            <a:r>
              <a:rPr lang="fr-FR" sz="2800" dirty="0" err="1">
                <a:solidFill>
                  <a:schemeClr val="bg1"/>
                </a:solidFill>
              </a:rPr>
              <a:t>jQuery</a:t>
            </a:r>
            <a:r>
              <a:rPr lang="fr-FR" sz="2800" dirty="0">
                <a:solidFill>
                  <a:schemeClr val="bg1"/>
                </a:solidFill>
              </a:rPr>
              <a:t> Validation Plugin :formulaire de contact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33825" y="968991"/>
            <a:ext cx="4324350" cy="568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718886" y="187236"/>
            <a:ext cx="64777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Page d’Accueil de site fmhydro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781335" y="549326"/>
            <a:ext cx="5336271" cy="50837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1. Présentation</a:t>
            </a:r>
            <a:endParaRPr lang="fr-FR" sz="4400" dirty="0"/>
          </a:p>
        </p:txBody>
      </p:sp>
      <p:sp>
        <p:nvSpPr>
          <p:cNvPr id="6" name="Organigramme : Connecteur 5"/>
          <p:cNvSpPr/>
          <p:nvPr/>
        </p:nvSpPr>
        <p:spPr>
          <a:xfrm>
            <a:off x="5854885" y="2402001"/>
            <a:ext cx="2101760" cy="150125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b="1" dirty="0">
                <a:solidFill>
                  <a:schemeClr val="bg1"/>
                </a:solidFill>
              </a:rPr>
              <a:t>Présentation personnelle</a:t>
            </a:r>
          </a:p>
        </p:txBody>
      </p:sp>
    </p:spTree>
  </p:cSld>
  <p:clrMapOvr>
    <a:masterClrMapping/>
  </p:clrMapOvr>
  <p:transition>
    <p:plu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8108" y="882770"/>
            <a:ext cx="7042243" cy="52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822812" y="187236"/>
            <a:ext cx="82698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Page Qui somme nous ? de site fmhydro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1292" y="1746913"/>
            <a:ext cx="6038850" cy="5732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987632" y="187236"/>
            <a:ext cx="79402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</a:rPr>
              <a:t>Page de Contact &amp; Tarifs site fmhydro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382137"/>
            <a:ext cx="9905998" cy="504967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interface responsive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99342" y="1019175"/>
            <a:ext cx="3038475" cy="549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514" y="435663"/>
            <a:ext cx="10768084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46663"/>
            <a:ext cx="10058400" cy="44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224586" y="450376"/>
            <a:ext cx="80658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Valider la formulaire de contacte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84394" y="573206"/>
            <a:ext cx="6305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Hébergement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9116" y="1897039"/>
            <a:ext cx="100720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J'ai publié le site gratuitement au https://www.000webhost.com/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18254" y="3189743"/>
            <a:ext cx="76551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rgbClr val="FF0000"/>
                </a:solidFill>
              </a:rPr>
              <a:t>https://frere-meziane-hydro.000webhostapp.com/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37731" y="212510"/>
            <a:ext cx="83524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Compétence N° 03 : Réaliser une interface utilisateur avec une solution de gestion de contenu -CMS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709684" y="1025353"/>
            <a:ext cx="4930837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Installation </a:t>
            </a:r>
            <a:r>
              <a:rPr lang="fr-FR" sz="2400" b="1" dirty="0" err="1">
                <a:solidFill>
                  <a:schemeClr val="bg1"/>
                </a:solidFill>
              </a:rPr>
              <a:t>WordPress</a:t>
            </a:r>
            <a:endParaRPr kumimoji="0" lang="fr-F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-Téléchargé 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Wordpress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.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-Créer une 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base de données.</a:t>
            </a:r>
            <a:endParaRPr kumimoji="0" lang="fr-F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-Envoyer </a:t>
            </a: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WordPress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sur le serveur (j’ai utilisé ALWAYSDATA.NET).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-Initialiser </a:t>
            </a:r>
            <a:r>
              <a:rPr kumimoji="0" lang="fr-FR" sz="24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WordPress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Calibri" pitchFamily="34" charset="0"/>
                <a:cs typeface="Calibri" pitchFamily="34" charset="0"/>
              </a:rPr>
              <a:t> grâce à un script d’installation. </a:t>
            </a: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609230" y="1050879"/>
            <a:ext cx="5909480" cy="520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bg1"/>
                </a:solidFill>
              </a:rPr>
              <a:t>paramétrer </a:t>
            </a:r>
            <a:r>
              <a:rPr lang="fr-FR" sz="2400" b="1" dirty="0" err="1">
                <a:solidFill>
                  <a:schemeClr val="bg1"/>
                </a:solidFill>
              </a:rPr>
              <a:t>WordPress</a:t>
            </a:r>
            <a:endParaRPr lang="fr-FR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je vais dans l’administration de mon site «https://fmhydro.alwaysdata.net/wp-dmin» :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 Régler les «</a:t>
            </a:r>
            <a:r>
              <a:rPr lang="fr-FR" sz="2400" dirty="0" err="1">
                <a:solidFill>
                  <a:schemeClr val="bg1"/>
                </a:solidFill>
              </a:rPr>
              <a:t>permaliens</a:t>
            </a:r>
            <a:r>
              <a:rPr lang="fr-FR" sz="2400" dirty="0">
                <a:solidFill>
                  <a:schemeClr val="bg1"/>
                </a:solidFill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 Paramétrer le menu principal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 Gérer les «</a:t>
            </a:r>
            <a:r>
              <a:rPr lang="fr-FR" sz="2400" dirty="0" err="1">
                <a:solidFill>
                  <a:schemeClr val="bg1"/>
                </a:solidFill>
              </a:rPr>
              <a:t>widgets</a:t>
            </a:r>
            <a:r>
              <a:rPr lang="fr-FR" sz="2400" dirty="0">
                <a:solidFill>
                  <a:schemeClr val="bg1"/>
                </a:solidFill>
              </a:rPr>
              <a:t>»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-Choisir un thème, après j’ai installé « </a:t>
            </a:r>
            <a:r>
              <a:rPr lang="fr-FR" sz="2400" dirty="0" err="1">
                <a:solidFill>
                  <a:schemeClr val="bg1"/>
                </a:solidFill>
              </a:rPr>
              <a:t>Elementor</a:t>
            </a:r>
            <a:r>
              <a:rPr lang="fr-FR" sz="2400" dirty="0">
                <a:solidFill>
                  <a:schemeClr val="bg1"/>
                </a:solidFill>
              </a:rPr>
              <a:t> », et j’ai développer toutes mes pages web</a:t>
            </a:r>
            <a:r>
              <a:rPr lang="fr-FR" sz="2400" dirty="0"/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3466530" y="491814"/>
            <a:ext cx="646903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kumimoji="0" lang="fr-FR" altLang="zh-TW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Yu Gothic UI" pitchFamily="34" charset="-128"/>
                <a:cs typeface="Calibri" pitchFamily="34" charset="0"/>
              </a:rPr>
              <a:t>Site de « </a:t>
            </a:r>
            <a:r>
              <a:rPr kumimoji="0" lang="fr-FR" altLang="zh-TW" sz="24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Yu Gothic UI" pitchFamily="34" charset="-128"/>
                <a:cs typeface="Calibri" pitchFamily="34" charset="0"/>
              </a:rPr>
              <a:t>fmhydro</a:t>
            </a:r>
            <a:r>
              <a:rPr lang="fr-FR" altLang="zh-TW" sz="2400" b="1" dirty="0">
                <a:solidFill>
                  <a:srgbClr val="000000"/>
                </a:solidFill>
                <a:latin typeface="Calibri" pitchFamily="34" charset="0"/>
                <a:ea typeface="Yu Gothic UI" pitchFamily="34" charset="-128"/>
                <a:cs typeface="Calibri" pitchFamily="34" charset="0"/>
              </a:rPr>
              <a:t> » https://fmhydro.alwaysdata.net/ </a:t>
            </a:r>
            <a:endParaRPr kumimoji="0" lang="fr-FR" alt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3709" y="1459527"/>
            <a:ext cx="9885605" cy="500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426491" y="286604"/>
            <a:ext cx="7052482" cy="5295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r>
              <a:rPr lang="fr-FR" sz="3600" b="1" dirty="0">
                <a:solidFill>
                  <a:schemeClr val="bg1"/>
                </a:solidFill>
              </a:rPr>
              <a:t>3.2. Développer la partie </a:t>
            </a:r>
            <a:r>
              <a:rPr lang="fr-FR" sz="3600" b="1" dirty="0">
                <a:solidFill>
                  <a:schemeClr val="accent3">
                    <a:lumMod val="75000"/>
                  </a:schemeClr>
                </a:solidFill>
              </a:rPr>
              <a:t>Back-End </a:t>
            </a:r>
            <a:r>
              <a:rPr lang="fr-FR" sz="3600" b="1" dirty="0">
                <a:solidFill>
                  <a:schemeClr val="bg1"/>
                </a:solidFill>
              </a:rPr>
              <a:t>d’une applications web/web mobile en intégrant les recommandations de sécurité </a:t>
            </a:r>
          </a:p>
          <a:p>
            <a:r>
              <a:rPr lang="fr-FR" sz="3600" b="1" dirty="0">
                <a:solidFill>
                  <a:srgbClr val="002060"/>
                </a:solidFill>
              </a:rPr>
              <a:t>Projet Blog Meziane </a:t>
            </a:r>
            <a:r>
              <a:rPr lang="fr-FR" sz="3600" b="1" dirty="0" err="1">
                <a:solidFill>
                  <a:srgbClr val="002060"/>
                </a:solidFill>
              </a:rPr>
              <a:t>dev</a:t>
            </a:r>
            <a:endParaRPr lang="fr-FR" sz="3600" b="1" dirty="0">
              <a:solidFill>
                <a:srgbClr val="002060"/>
              </a:solidFill>
            </a:endParaRPr>
          </a:p>
          <a:p>
            <a:r>
              <a:rPr lang="fr-FR" sz="3600" dirty="0"/>
              <a:t> 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" name="Organigramme : Connecteur 3"/>
          <p:cNvSpPr/>
          <p:nvPr/>
        </p:nvSpPr>
        <p:spPr>
          <a:xfrm>
            <a:off x="6537269" y="409432"/>
            <a:ext cx="3807733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05 :</a:t>
            </a:r>
            <a:r>
              <a:rPr lang="fr-FR" b="1" dirty="0">
                <a:solidFill>
                  <a:schemeClr val="bg1"/>
                </a:solidFill>
              </a:rPr>
              <a:t>Crée une base de données (blog)</a:t>
            </a:r>
          </a:p>
        </p:txBody>
      </p:sp>
      <p:sp>
        <p:nvSpPr>
          <p:cNvPr id="5" name="Organigramme : Connecteur 4"/>
          <p:cNvSpPr/>
          <p:nvPr/>
        </p:nvSpPr>
        <p:spPr>
          <a:xfrm>
            <a:off x="6826146" y="3345978"/>
            <a:ext cx="4446904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07  </a:t>
            </a:r>
          </a:p>
          <a:p>
            <a:pPr algn="ctr"/>
            <a:r>
              <a:rPr lang="fr-FR" b="1" dirty="0">
                <a:solidFill>
                  <a:schemeClr val="bg1"/>
                </a:solidFill>
              </a:rPr>
              <a:t>Développer la partie Back-End d’une application web ou web mobile (blog)</a:t>
            </a:r>
          </a:p>
        </p:txBody>
      </p:sp>
      <p:sp>
        <p:nvSpPr>
          <p:cNvPr id="6" name="Organigramme : Connecteur 5"/>
          <p:cNvSpPr/>
          <p:nvPr/>
        </p:nvSpPr>
        <p:spPr>
          <a:xfrm>
            <a:off x="7301550" y="1860646"/>
            <a:ext cx="3916909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06 </a:t>
            </a:r>
            <a:r>
              <a:rPr lang="fr-FR" b="1" dirty="0">
                <a:solidFill>
                  <a:schemeClr val="bg1"/>
                </a:solidFill>
              </a:rPr>
              <a:t>: Développer les composants d’accès aux données (blog)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91918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Tableau : impact-</a:t>
            </a:r>
            <a:r>
              <a:rPr lang="fr-FR" b="1" dirty="0" err="1">
                <a:solidFill>
                  <a:schemeClr val="bg1"/>
                </a:solidFill>
              </a:rPr>
              <a:t>mapping</a:t>
            </a:r>
            <a:endParaRPr lang="fr-FR" dirty="0">
              <a:solidFill>
                <a:schemeClr val="bg1"/>
              </a:solidFill>
            </a:endParaRPr>
          </a:p>
        </p:txBody>
      </p:sp>
      <p:graphicFrame>
        <p:nvGraphicFramePr>
          <p:cNvPr id="3" name="Tableau 2"/>
          <p:cNvGraphicFramePr>
            <a:graphicFrameLocks noGrp="1"/>
          </p:cNvGraphicFramePr>
          <p:nvPr/>
        </p:nvGraphicFramePr>
        <p:xfrm>
          <a:off x="777923" y="1561622"/>
          <a:ext cx="10508776" cy="4680458"/>
        </p:xfrm>
        <a:graphic>
          <a:graphicData uri="http://schemas.openxmlformats.org/drawingml/2006/table">
            <a:tbl>
              <a:tblPr/>
              <a:tblGrid>
                <a:gridCol w="24342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48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9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72146">
                <a:tc>
                  <a:txBody>
                    <a:bodyPr/>
                    <a:lstStyle/>
                    <a:p>
                      <a:pPr marL="9017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</a:rPr>
                        <a:t>Pourquoi ?</a:t>
                      </a:r>
                    </a:p>
                    <a:p>
                      <a:pPr algn="l"/>
                      <a:r>
                        <a:rPr lang="fr-FR" sz="1600" b="1" dirty="0">
                          <a:solidFill>
                            <a:srgbClr val="C00000"/>
                          </a:solidFill>
                        </a:rPr>
                        <a:t>Pourquoi</a:t>
                      </a: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 le client souhaite </a:t>
                      </a:r>
                    </a:p>
                    <a:p>
                      <a:pPr algn="l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obtenir un blog?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Qui ?</a:t>
                      </a:r>
                    </a:p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Qui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seront les acteurs de ce site ?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Comment ?</a:t>
                      </a:r>
                    </a:p>
                    <a:p>
                      <a:pPr marL="9017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Comment </a:t>
                      </a:r>
                      <a:r>
                        <a:rPr lang="fr-FR" sz="1800" b="1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Monétiser le blog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?</a:t>
                      </a:r>
                    </a:p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Quoi ? </a:t>
                      </a:r>
                    </a:p>
                    <a:p>
                      <a:pPr marL="90170" marR="0" lvl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 site va faire</a:t>
                      </a:r>
                      <a:r>
                        <a:rPr lang="fr-FR" sz="18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 Quoi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pour </a:t>
                      </a:r>
                      <a:r>
                        <a:rPr lang="fr-FR" sz="1800" b="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Monétiser le blog </a:t>
                      </a:r>
                      <a:r>
                        <a:rPr lang="fr-FR" sz="18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? </a:t>
                      </a: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9017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0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Monétiser le blog (Gagner de l’argent en ligne</a:t>
                      </a:r>
                      <a:r>
                        <a:rPr lang="fr-FR" sz="1600" b="0" i="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Times New Roman"/>
                        </a:rPr>
                        <a:t>)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800" b="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Trouver des clients</a:t>
                      </a:r>
                    </a:p>
                    <a:p>
                      <a:pPr marL="90170" marR="0" indent="0" algn="just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b="1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Les</a:t>
                      </a:r>
                      <a:r>
                        <a:rPr lang="fr-FR" sz="1800" b="1" i="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internautes</a:t>
                      </a: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Les annonces contextuelles</a:t>
                      </a:r>
                      <a:r>
                        <a:rPr lang="fr-FR" sz="18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, avec 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u="none" strike="noStrike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Google </a:t>
                      </a:r>
                      <a:r>
                        <a:rPr lang="fr-FR" sz="1800" b="1" i="0" u="none" strike="noStrike" kern="1200" dirty="0" err="1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Adsence</a:t>
                      </a:r>
                      <a:r>
                        <a:rPr lang="fr-FR" sz="18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en tête de liste 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L’affiliation</a:t>
                      </a:r>
                      <a:r>
                        <a:rPr lang="fr-FR" sz="18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fr-FR" sz="18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qui consiste à mettre en relation ses lecteurs avec les produits ou services proposés par des entreprises</a:t>
                      </a:r>
                    </a:p>
                    <a:p>
                      <a:pPr marL="9017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fr-FR" sz="16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1"/>
                          </a:solidFill>
                          <a:latin typeface="Calibri"/>
                          <a:ea typeface="Calibri"/>
                          <a:cs typeface="Calibri"/>
                        </a:rPr>
                        <a:t> </a:t>
                      </a:r>
                      <a:r>
                        <a:rPr lang="fr-FR" sz="16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Choisir son hébergeur et installer  CMS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6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Sélection des photos et vidéos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6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 Rédaction des textes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fr-FR" sz="16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Design et intégration des contenus</a:t>
                      </a:r>
                    </a:p>
                    <a:p>
                      <a:pPr marL="9017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fr-FR" sz="1600" b="1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. Référencement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8549" y="924215"/>
            <a:ext cx="88573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1. Présentation personnelle</a:t>
            </a:r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815296" y="3119458"/>
            <a:ext cx="9689911" cy="136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rganigramme : Connecteur 11"/>
          <p:cNvSpPr/>
          <p:nvPr/>
        </p:nvSpPr>
        <p:spPr>
          <a:xfrm>
            <a:off x="777923" y="3002508"/>
            <a:ext cx="491319" cy="2320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Connecteur 13"/>
          <p:cNvSpPr/>
          <p:nvPr/>
        </p:nvSpPr>
        <p:spPr>
          <a:xfrm>
            <a:off x="10158484" y="3034352"/>
            <a:ext cx="491319" cy="2320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Organigramme : Connecteur 14"/>
          <p:cNvSpPr/>
          <p:nvPr/>
        </p:nvSpPr>
        <p:spPr>
          <a:xfrm>
            <a:off x="7390264" y="3036628"/>
            <a:ext cx="491319" cy="2320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Connecteur 15"/>
          <p:cNvSpPr/>
          <p:nvPr/>
        </p:nvSpPr>
        <p:spPr>
          <a:xfrm>
            <a:off x="5454559" y="3038902"/>
            <a:ext cx="491319" cy="2320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rganigramme : Connecteur 16"/>
          <p:cNvSpPr/>
          <p:nvPr/>
        </p:nvSpPr>
        <p:spPr>
          <a:xfrm>
            <a:off x="3273188" y="3013882"/>
            <a:ext cx="491319" cy="23201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614149" y="3285278"/>
            <a:ext cx="1201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2003</a:t>
            </a:r>
          </a:p>
          <a:p>
            <a:r>
              <a:rPr lang="fr-FR" b="1" dirty="0">
                <a:solidFill>
                  <a:schemeClr val="bg1"/>
                </a:solidFill>
              </a:rPr>
              <a:t>Licence en Finance 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9802" y="3342142"/>
            <a:ext cx="17605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2007</a:t>
            </a:r>
          </a:p>
          <a:p>
            <a:r>
              <a:rPr lang="fr-FR" b="1" dirty="0">
                <a:solidFill>
                  <a:schemeClr val="bg1"/>
                </a:solidFill>
              </a:rPr>
              <a:t>Administrateur</a:t>
            </a:r>
          </a:p>
          <a:p>
            <a:r>
              <a:rPr lang="fr-FR" b="1" dirty="0">
                <a:solidFill>
                  <a:schemeClr val="bg1"/>
                </a:solidFill>
              </a:rPr>
              <a:t>À l’université </a:t>
            </a:r>
            <a:endParaRPr lang="fr-FR" dirty="0">
              <a:solidFill>
                <a:schemeClr val="bg1"/>
              </a:solidFill>
            </a:endParaRPr>
          </a:p>
          <a:p>
            <a:endParaRPr lang="fr-FR" b="1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64058" y="3412656"/>
            <a:ext cx="11897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2017</a:t>
            </a:r>
          </a:p>
          <a:p>
            <a:r>
              <a:rPr lang="fr-FR" b="1" dirty="0">
                <a:solidFill>
                  <a:schemeClr val="bg1"/>
                </a:solidFill>
              </a:rPr>
              <a:t>Master en </a:t>
            </a:r>
          </a:p>
          <a:p>
            <a:r>
              <a:rPr lang="fr-FR" b="1" dirty="0">
                <a:solidFill>
                  <a:schemeClr val="bg1"/>
                </a:solidFill>
              </a:rPr>
              <a:t>Droit Privé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01386" y="3349472"/>
            <a:ext cx="16468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2018</a:t>
            </a:r>
          </a:p>
          <a:p>
            <a:r>
              <a:rPr lang="fr-FR" b="1" dirty="0">
                <a:solidFill>
                  <a:schemeClr val="bg1"/>
                </a:solidFill>
              </a:rPr>
              <a:t>Technicien Poids Lourds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71296" y="3349471"/>
            <a:ext cx="1651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2018</a:t>
            </a:r>
          </a:p>
          <a:p>
            <a:r>
              <a:rPr lang="fr-FR" b="1" dirty="0">
                <a:solidFill>
                  <a:schemeClr val="bg1"/>
                </a:solidFill>
              </a:rPr>
              <a:t>Reconversion professionnelle </a:t>
            </a:r>
            <a:r>
              <a:rPr lang="fr-FR" dirty="0"/>
              <a:t>:</a:t>
            </a:r>
            <a:r>
              <a:rPr lang="fr-FR" b="1" dirty="0">
                <a:solidFill>
                  <a:schemeClr val="bg1"/>
                </a:solidFill>
              </a:rPr>
              <a:t>DWWM</a:t>
            </a:r>
          </a:p>
        </p:txBody>
      </p:sp>
    </p:spTree>
    <p:extLst>
      <p:ext uri="{BB962C8B-B14F-4D97-AF65-F5344CB8AC3E}">
        <p14:creationId xmlns:p14="http://schemas.microsoft.com/office/powerpoint/2010/main" val="2666138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20872" y="0"/>
            <a:ext cx="63052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</a:rPr>
              <a:t>Arborescence de 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4000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4" name="Rectangle à coins arrondis 3"/>
          <p:cNvSpPr/>
          <p:nvPr/>
        </p:nvSpPr>
        <p:spPr>
          <a:xfrm>
            <a:off x="4995081" y="627797"/>
            <a:ext cx="4394579" cy="368489"/>
          </a:xfrm>
          <a:prstGeom prst="roundRect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Accueil</a:t>
            </a:r>
          </a:p>
        </p:txBody>
      </p:sp>
      <p:cxnSp>
        <p:nvCxnSpPr>
          <p:cNvPr id="25" name="Connecteur droit 24"/>
          <p:cNvCxnSpPr/>
          <p:nvPr/>
        </p:nvCxnSpPr>
        <p:spPr>
          <a:xfrm flipV="1">
            <a:off x="3193576" y="1241946"/>
            <a:ext cx="6264323" cy="1364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à coins arrondis 30"/>
          <p:cNvSpPr/>
          <p:nvPr/>
        </p:nvSpPr>
        <p:spPr>
          <a:xfrm>
            <a:off x="8545775" y="1462585"/>
            <a:ext cx="1910686" cy="4094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Blog</a:t>
            </a:r>
          </a:p>
        </p:txBody>
      </p:sp>
      <p:sp>
        <p:nvSpPr>
          <p:cNvPr id="32" name="Rectangle à coins arrondis 31"/>
          <p:cNvSpPr/>
          <p:nvPr/>
        </p:nvSpPr>
        <p:spPr>
          <a:xfrm>
            <a:off x="2338318" y="1492157"/>
            <a:ext cx="1910686" cy="40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ARTICLE</a:t>
            </a:r>
          </a:p>
        </p:txBody>
      </p:sp>
      <p:sp>
        <p:nvSpPr>
          <p:cNvPr id="47" name="Rectangle à coins arrondis 46"/>
          <p:cNvSpPr/>
          <p:nvPr/>
        </p:nvSpPr>
        <p:spPr>
          <a:xfrm>
            <a:off x="10472383" y="4872251"/>
            <a:ext cx="1719617" cy="4094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Déconnexion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6462215" y="989463"/>
            <a:ext cx="6824" cy="25248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/>
          <p:nvPr/>
        </p:nvCxnSpPr>
        <p:spPr>
          <a:xfrm>
            <a:off x="9460175" y="1257867"/>
            <a:ext cx="11371" cy="24338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/>
          <p:cNvCxnSpPr/>
          <p:nvPr/>
        </p:nvCxnSpPr>
        <p:spPr>
          <a:xfrm flipV="1">
            <a:off x="0" y="3275462"/>
            <a:ext cx="11600597" cy="68239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ylindre 41"/>
          <p:cNvSpPr/>
          <p:nvPr/>
        </p:nvSpPr>
        <p:spPr>
          <a:xfrm>
            <a:off x="5513684" y="2975211"/>
            <a:ext cx="2251880" cy="504967"/>
          </a:xfrm>
          <a:prstGeom prst="can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Base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de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données</a:t>
            </a:r>
          </a:p>
        </p:txBody>
      </p:sp>
      <p:cxnSp>
        <p:nvCxnSpPr>
          <p:cNvPr id="51" name="Connecteur droit avec flèche 50"/>
          <p:cNvCxnSpPr/>
          <p:nvPr/>
        </p:nvCxnSpPr>
        <p:spPr>
          <a:xfrm>
            <a:off x="1951624" y="163773"/>
            <a:ext cx="81887" cy="6694227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54842" y="423081"/>
            <a:ext cx="1405719" cy="2183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Front office </a:t>
            </a:r>
          </a:p>
          <a:p>
            <a:pPr algn="ctr"/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Processus visible </a:t>
            </a:r>
          </a:p>
          <a:p>
            <a:pPr algn="ctr"/>
            <a:r>
              <a:rPr lang="fr-FR" sz="2000" b="1" dirty="0">
                <a:solidFill>
                  <a:schemeClr val="bg2">
                    <a:lumMod val="50000"/>
                  </a:schemeClr>
                </a:solidFill>
              </a:rPr>
              <a:t>Utilisateur externe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04716" y="3903260"/>
            <a:ext cx="1583141" cy="218591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Back office 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Processus invisible 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</a:rPr>
              <a:t>administrateur</a:t>
            </a:r>
          </a:p>
        </p:txBody>
      </p:sp>
      <p:cxnSp>
        <p:nvCxnSpPr>
          <p:cNvPr id="63" name="Connecteur droit avec flèche 62"/>
          <p:cNvCxnSpPr/>
          <p:nvPr/>
        </p:nvCxnSpPr>
        <p:spPr>
          <a:xfrm flipH="1" flipV="1">
            <a:off x="6564564" y="2811439"/>
            <a:ext cx="10" cy="286602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/>
          <p:cNvCxnSpPr/>
          <p:nvPr/>
        </p:nvCxnSpPr>
        <p:spPr>
          <a:xfrm flipH="1">
            <a:off x="3207224" y="1273789"/>
            <a:ext cx="4551" cy="213817"/>
          </a:xfrm>
          <a:prstGeom prst="straightConnector1">
            <a:avLst/>
          </a:prstGeom>
          <a:ln w="285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/>
          <p:nvPr/>
        </p:nvCxnSpPr>
        <p:spPr>
          <a:xfrm flipV="1">
            <a:off x="3223147" y="2841008"/>
            <a:ext cx="6264323" cy="1364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 flipH="1" flipV="1">
            <a:off x="6689679" y="3468809"/>
            <a:ext cx="11372" cy="270678"/>
          </a:xfrm>
          <a:prstGeom prst="straightConnector1">
            <a:avLst/>
          </a:prstGeom>
          <a:ln>
            <a:solidFill>
              <a:schemeClr val="bg1">
                <a:lumMod val="95000"/>
                <a:lumOff val="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/>
          <p:nvPr/>
        </p:nvCxnSpPr>
        <p:spPr>
          <a:xfrm flipV="1">
            <a:off x="3498376" y="4326340"/>
            <a:ext cx="8265994" cy="318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à coins arrondis 82"/>
          <p:cNvSpPr/>
          <p:nvPr/>
        </p:nvSpPr>
        <p:spPr>
          <a:xfrm>
            <a:off x="5788926" y="3755406"/>
            <a:ext cx="1910686" cy="40943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Tableau de bord</a:t>
            </a:r>
          </a:p>
        </p:txBody>
      </p:sp>
      <p:sp>
        <p:nvSpPr>
          <p:cNvPr id="84" name="Rectangle à coins arrondis 83"/>
          <p:cNvSpPr/>
          <p:nvPr/>
        </p:nvSpPr>
        <p:spPr>
          <a:xfrm>
            <a:off x="8450240" y="4860878"/>
            <a:ext cx="1910686" cy="40943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Paramètres</a:t>
            </a:r>
          </a:p>
        </p:txBody>
      </p:sp>
      <p:sp>
        <p:nvSpPr>
          <p:cNvPr id="85" name="Rectangle à coins arrondis 84"/>
          <p:cNvSpPr/>
          <p:nvPr/>
        </p:nvSpPr>
        <p:spPr>
          <a:xfrm>
            <a:off x="6282521" y="4863153"/>
            <a:ext cx="2083556" cy="40943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chemeClr val="bg1"/>
                </a:solidFill>
              </a:rPr>
              <a:t>Listiing</a:t>
            </a:r>
            <a:r>
              <a:rPr lang="fr-FR" b="1" dirty="0">
                <a:solidFill>
                  <a:schemeClr val="bg1"/>
                </a:solidFill>
              </a:rPr>
              <a:t> des </a:t>
            </a:r>
            <a:r>
              <a:rPr lang="fr-FR" b="1" dirty="0" err="1">
                <a:solidFill>
                  <a:schemeClr val="bg1"/>
                </a:solidFill>
              </a:rPr>
              <a:t>posts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6" name="Rectangle à coins arrondis 85"/>
          <p:cNvSpPr/>
          <p:nvPr/>
        </p:nvSpPr>
        <p:spPr>
          <a:xfrm>
            <a:off x="4558351" y="4879073"/>
            <a:ext cx="1671851" cy="40943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Publier un post</a:t>
            </a:r>
          </a:p>
        </p:txBody>
      </p:sp>
      <p:sp>
        <p:nvSpPr>
          <p:cNvPr id="34" name="Rectangle à coins arrondis 33"/>
          <p:cNvSpPr/>
          <p:nvPr/>
        </p:nvSpPr>
        <p:spPr>
          <a:xfrm>
            <a:off x="4471917" y="5495497"/>
            <a:ext cx="1910686" cy="59140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Ajouter un post 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2088107" y="4869976"/>
            <a:ext cx="2306473" cy="40943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</a:rPr>
              <a:t>Gérer les commentaires</a:t>
            </a:r>
          </a:p>
        </p:txBody>
      </p:sp>
      <p:cxnSp>
        <p:nvCxnSpPr>
          <p:cNvPr id="45" name="Connecteur droit avec flèche 44"/>
          <p:cNvCxnSpPr>
            <a:stCxn id="83" idx="2"/>
          </p:cNvCxnSpPr>
          <p:nvPr/>
        </p:nvCxnSpPr>
        <p:spPr>
          <a:xfrm flipH="1">
            <a:off x="6728346" y="4164839"/>
            <a:ext cx="15923" cy="17514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à coins arrondis 52"/>
          <p:cNvSpPr/>
          <p:nvPr/>
        </p:nvSpPr>
        <p:spPr>
          <a:xfrm>
            <a:off x="2063087" y="5500048"/>
            <a:ext cx="2306473" cy="55955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600" b="1" dirty="0">
                <a:solidFill>
                  <a:schemeClr val="bg1"/>
                </a:solidFill>
              </a:rPr>
              <a:t>Gérer les commentaires</a:t>
            </a:r>
          </a:p>
        </p:txBody>
      </p:sp>
      <p:sp>
        <p:nvSpPr>
          <p:cNvPr id="56" name="Rectangle à coins arrondis 55"/>
          <p:cNvSpPr/>
          <p:nvPr/>
        </p:nvSpPr>
        <p:spPr>
          <a:xfrm>
            <a:off x="6448569" y="5506872"/>
            <a:ext cx="2083556" cy="58002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Modifier des </a:t>
            </a:r>
            <a:r>
              <a:rPr lang="fr-FR" b="1" dirty="0" err="1">
                <a:solidFill>
                  <a:schemeClr val="bg1"/>
                </a:solidFill>
              </a:rPr>
              <a:t>posts</a:t>
            </a:r>
            <a:r>
              <a:rPr lang="fr-F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7" name="Rectangle à coins arrondis 56"/>
          <p:cNvSpPr/>
          <p:nvPr/>
        </p:nvSpPr>
        <p:spPr>
          <a:xfrm>
            <a:off x="8602640" y="5518254"/>
            <a:ext cx="1910686" cy="56864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Gérer les </a:t>
            </a:r>
            <a:r>
              <a:rPr lang="fr-FR" b="1" dirty="0" err="1">
                <a:solidFill>
                  <a:schemeClr val="bg1"/>
                </a:solidFill>
              </a:rPr>
              <a:t>admin</a:t>
            </a:r>
            <a:r>
              <a:rPr lang="fr-FR" b="1" dirty="0">
                <a:solidFill>
                  <a:schemeClr val="bg1"/>
                </a:solidFill>
              </a:rPr>
              <a:t> et modo</a:t>
            </a:r>
          </a:p>
        </p:txBody>
      </p:sp>
      <p:cxnSp>
        <p:nvCxnSpPr>
          <p:cNvPr id="59" name="Connecteur droit avec flèche 58"/>
          <p:cNvCxnSpPr>
            <a:stCxn id="35" idx="2"/>
            <a:endCxn id="53" idx="0"/>
          </p:cNvCxnSpPr>
          <p:nvPr/>
        </p:nvCxnSpPr>
        <p:spPr>
          <a:xfrm flipH="1">
            <a:off x="3216324" y="5279409"/>
            <a:ext cx="25020" cy="2206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 flipH="1">
            <a:off x="9580729" y="5281684"/>
            <a:ext cx="27295" cy="27295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H="1">
            <a:off x="3059374" y="5283959"/>
            <a:ext cx="27295" cy="27295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H="1">
            <a:off x="5422711" y="5272585"/>
            <a:ext cx="27295" cy="27295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 flipH="1">
            <a:off x="7335673" y="5274860"/>
            <a:ext cx="27295" cy="27295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à coins arrondis 74"/>
          <p:cNvSpPr/>
          <p:nvPr/>
        </p:nvSpPr>
        <p:spPr>
          <a:xfrm>
            <a:off x="2190466" y="2053989"/>
            <a:ext cx="2313294" cy="40943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deux derniers </a:t>
            </a:r>
            <a:r>
              <a:rPr lang="fr-FR" sz="2000" b="1" dirty="0" err="1">
                <a:solidFill>
                  <a:schemeClr val="bg1"/>
                </a:solidFill>
              </a:rPr>
              <a:t>posts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8411569" y="2051714"/>
            <a:ext cx="2888775" cy="5140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Tous les </a:t>
            </a:r>
            <a:r>
              <a:rPr lang="fr-FR" b="1" dirty="0" err="1">
                <a:solidFill>
                  <a:schemeClr val="bg1"/>
                </a:solidFill>
              </a:rPr>
              <a:t>posts</a:t>
            </a:r>
            <a:r>
              <a:rPr lang="fr-FR" b="1" dirty="0">
                <a:solidFill>
                  <a:schemeClr val="bg1"/>
                </a:solidFill>
              </a:rPr>
              <a:t> publiés</a:t>
            </a:r>
          </a:p>
        </p:txBody>
      </p:sp>
      <p:cxnSp>
        <p:nvCxnSpPr>
          <p:cNvPr id="88" name="Connecteur droit avec flèche 87"/>
          <p:cNvCxnSpPr/>
          <p:nvPr/>
        </p:nvCxnSpPr>
        <p:spPr>
          <a:xfrm>
            <a:off x="9501117" y="1872018"/>
            <a:ext cx="38668" cy="21608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3430138" y="1915236"/>
            <a:ext cx="38668" cy="216089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avec flèche 97"/>
          <p:cNvCxnSpPr/>
          <p:nvPr/>
        </p:nvCxnSpPr>
        <p:spPr>
          <a:xfrm>
            <a:off x="9389660" y="2579427"/>
            <a:ext cx="2274" cy="28887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avec flèche 99"/>
          <p:cNvCxnSpPr/>
          <p:nvPr/>
        </p:nvCxnSpPr>
        <p:spPr>
          <a:xfrm>
            <a:off x="3264090" y="2499815"/>
            <a:ext cx="2274" cy="288878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eur droit avec flèche 100"/>
          <p:cNvCxnSpPr/>
          <p:nvPr/>
        </p:nvCxnSpPr>
        <p:spPr>
          <a:xfrm flipH="1">
            <a:off x="3493827" y="4367284"/>
            <a:ext cx="27295" cy="518615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>
            <a:endCxn id="86" idx="0"/>
          </p:cNvCxnSpPr>
          <p:nvPr/>
        </p:nvCxnSpPr>
        <p:spPr>
          <a:xfrm>
            <a:off x="5381767" y="4330890"/>
            <a:ext cx="12510" cy="548183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eur droit avec flèche 104"/>
          <p:cNvCxnSpPr/>
          <p:nvPr/>
        </p:nvCxnSpPr>
        <p:spPr>
          <a:xfrm>
            <a:off x="7428932" y="4358185"/>
            <a:ext cx="9098" cy="52771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cteur droit avec flèche 112"/>
          <p:cNvCxnSpPr/>
          <p:nvPr/>
        </p:nvCxnSpPr>
        <p:spPr>
          <a:xfrm>
            <a:off x="9355541" y="4374107"/>
            <a:ext cx="9098" cy="52771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11757546" y="4346812"/>
            <a:ext cx="9098" cy="527714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3546374" y="555725"/>
            <a:ext cx="5235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FF0000"/>
                </a:solidFill>
              </a:rPr>
              <a:t>Compétence N° 05 :</a:t>
            </a:r>
            <a:r>
              <a:rPr lang="fr-FR" b="1" dirty="0">
                <a:solidFill>
                  <a:schemeClr val="bg1"/>
                </a:solidFill>
              </a:rPr>
              <a:t>Crée une base de données (blog)</a:t>
            </a:r>
          </a:p>
        </p:txBody>
      </p:sp>
      <p:grpSp>
        <p:nvGrpSpPr>
          <p:cNvPr id="32" name="Groupe 31"/>
          <p:cNvGrpSpPr/>
          <p:nvPr/>
        </p:nvGrpSpPr>
        <p:grpSpPr>
          <a:xfrm>
            <a:off x="846161" y="1501254"/>
            <a:ext cx="10781732" cy="4776717"/>
            <a:chOff x="846161" y="1501254"/>
            <a:chExt cx="10781732" cy="4776717"/>
          </a:xfrm>
        </p:grpSpPr>
        <p:sp>
          <p:nvSpPr>
            <p:cNvPr id="5" name="Nuage 4"/>
            <p:cNvSpPr/>
            <p:nvPr/>
          </p:nvSpPr>
          <p:spPr>
            <a:xfrm>
              <a:off x="846161" y="1596788"/>
              <a:ext cx="2661314" cy="2279176"/>
            </a:xfrm>
            <a:prstGeom prst="cloud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Données du monde réel</a:t>
              </a:r>
            </a:p>
          </p:txBody>
        </p:sp>
        <p:sp>
          <p:nvSpPr>
            <p:cNvPr id="6" name="Flèche droite 5"/>
            <p:cNvSpPr/>
            <p:nvPr/>
          </p:nvSpPr>
          <p:spPr>
            <a:xfrm>
              <a:off x="3862316" y="2442948"/>
              <a:ext cx="996287" cy="586854"/>
            </a:xfrm>
            <a:prstGeom prst="rightArrow">
              <a:avLst>
                <a:gd name="adj1" fmla="val 63953"/>
                <a:gd name="adj2" fmla="val 523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995080" y="1869743"/>
              <a:ext cx="2183642" cy="1446663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Modélisation des données </a:t>
              </a:r>
            </a:p>
          </p:txBody>
        </p:sp>
        <p:sp>
          <p:nvSpPr>
            <p:cNvPr id="8" name="Rectangle à coins arrondis 7"/>
            <p:cNvSpPr/>
            <p:nvPr/>
          </p:nvSpPr>
          <p:spPr>
            <a:xfrm>
              <a:off x="8434316" y="1501254"/>
              <a:ext cx="3193577" cy="2047164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571219" y="1705970"/>
              <a:ext cx="2988435" cy="1606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Flèche droite 9"/>
            <p:cNvSpPr/>
            <p:nvPr/>
          </p:nvSpPr>
          <p:spPr>
            <a:xfrm>
              <a:off x="7331122" y="2158619"/>
              <a:ext cx="996287" cy="5868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/>
            <p:cNvGrpSpPr/>
            <p:nvPr/>
          </p:nvGrpSpPr>
          <p:grpSpPr>
            <a:xfrm>
              <a:off x="4831306" y="3739488"/>
              <a:ext cx="2169995" cy="2538483"/>
              <a:chOff x="4831306" y="3739488"/>
              <a:chExt cx="2169995" cy="253848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4831306" y="3739488"/>
                <a:ext cx="2169995" cy="2538483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18" name="Groupe 17"/>
              <p:cNvGrpSpPr/>
              <p:nvPr/>
            </p:nvGrpSpPr>
            <p:grpSpPr>
              <a:xfrm>
                <a:off x="4949587" y="4321791"/>
                <a:ext cx="1910687" cy="423080"/>
                <a:chOff x="4990531" y="5536441"/>
                <a:chExt cx="1910687" cy="42308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4990531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096000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</p:grpSp>
          <p:grpSp>
            <p:nvGrpSpPr>
              <p:cNvPr id="20" name="Groupe 19"/>
              <p:cNvGrpSpPr/>
              <p:nvPr/>
            </p:nvGrpSpPr>
            <p:grpSpPr>
              <a:xfrm>
                <a:off x="4992805" y="4951862"/>
                <a:ext cx="1910687" cy="423080"/>
                <a:chOff x="4990531" y="5536441"/>
                <a:chExt cx="1910687" cy="42308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990531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096000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</p:grpSp>
          <p:grpSp>
            <p:nvGrpSpPr>
              <p:cNvPr id="23" name="Groupe 22"/>
              <p:cNvGrpSpPr/>
              <p:nvPr/>
            </p:nvGrpSpPr>
            <p:grpSpPr>
              <a:xfrm>
                <a:off x="5006454" y="5552363"/>
                <a:ext cx="1910687" cy="423080"/>
                <a:chOff x="4990531" y="5536441"/>
                <a:chExt cx="1910687" cy="423080"/>
              </a:xfrm>
            </p:grpSpPr>
            <p:sp>
              <p:nvSpPr>
                <p:cNvPr id="24" name="Rectangle 23"/>
                <p:cNvSpPr/>
                <p:nvPr/>
              </p:nvSpPr>
              <p:spPr>
                <a:xfrm>
                  <a:off x="4990531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  <p:sp>
              <p:nvSpPr>
                <p:cNvPr id="25" name="Rectangle 24"/>
                <p:cNvSpPr/>
                <p:nvPr/>
              </p:nvSpPr>
              <p:spPr>
                <a:xfrm>
                  <a:off x="6096000" y="5536441"/>
                  <a:ext cx="805218" cy="423080"/>
                </a:xfrm>
                <a:prstGeom prst="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b="1" dirty="0"/>
                    <a:t>Table</a:t>
                  </a:r>
                </a:p>
              </p:txBody>
            </p:sp>
          </p:grpSp>
        </p:grpSp>
        <p:sp>
          <p:nvSpPr>
            <p:cNvPr id="27" name="Rectangle 26"/>
            <p:cNvSpPr/>
            <p:nvPr/>
          </p:nvSpPr>
          <p:spPr>
            <a:xfrm>
              <a:off x="5104263" y="3862316"/>
              <a:ext cx="1733265" cy="34119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Base de données</a:t>
              </a:r>
            </a:p>
          </p:txBody>
        </p:sp>
        <p:sp>
          <p:nvSpPr>
            <p:cNvPr id="31" name="Flèche vers le bas 30"/>
            <p:cNvSpPr/>
            <p:nvPr/>
          </p:nvSpPr>
          <p:spPr>
            <a:xfrm rot="2790353">
              <a:off x="7380107" y="3571069"/>
              <a:ext cx="1310185" cy="1851741"/>
            </a:xfrm>
            <a:prstGeom prst="downArrow">
              <a:avLst>
                <a:gd name="adj1" fmla="val 46126"/>
                <a:gd name="adj2" fmla="val 4624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5463" y="1133475"/>
            <a:ext cx="8601075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775604" y="378301"/>
            <a:ext cx="4777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Modèle conceptuel de données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7039" y="1197912"/>
            <a:ext cx="9130352" cy="5175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863615" y="337357"/>
            <a:ext cx="4410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Modèle logique de données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65681" y="296414"/>
            <a:ext cx="70336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Modèle Physique des Données</a:t>
            </a:r>
          </a:p>
          <a:p>
            <a:pPr algn="ctr"/>
            <a:endParaRPr lang="fr-FR" sz="2800" b="1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9115" y="839195"/>
            <a:ext cx="9662615" cy="581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312" y="1235130"/>
            <a:ext cx="9103056" cy="5038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4061499" y="364656"/>
            <a:ext cx="4032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schéma des Table de BDD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0606" y="555725"/>
            <a:ext cx="2427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Base de données (blog)</a:t>
            </a:r>
          </a:p>
        </p:txBody>
      </p:sp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9150" y="1911446"/>
            <a:ext cx="11746523" cy="312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41254" y="1238113"/>
            <a:ext cx="400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Structure des dossiers et fichiers du Blog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5720" y="185214"/>
            <a:ext cx="96762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Compétence N° 06 </a:t>
            </a:r>
            <a:r>
              <a:rPr lang="fr-FR" sz="3200" b="1" dirty="0">
                <a:solidFill>
                  <a:schemeClr val="bg1"/>
                </a:solidFill>
              </a:rPr>
              <a:t>: Développer les composants d’accès aux données (blog)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8860" y="1688625"/>
            <a:ext cx="6550925" cy="486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912" y="1417164"/>
            <a:ext cx="8447965" cy="4576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446374" y="719498"/>
            <a:ext cx="308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b="1" dirty="0">
                <a:solidFill>
                  <a:srgbClr val="002060"/>
                </a:solidFill>
              </a:rPr>
              <a:t>Page d’accueil du Blog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5763" y="1241948"/>
            <a:ext cx="9420225" cy="4817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473666" y="501134"/>
            <a:ext cx="7300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Connectez le blog à la base de données MYSQL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llipse 6"/>
          <p:cNvSpPr/>
          <p:nvPr/>
        </p:nvSpPr>
        <p:spPr>
          <a:xfrm>
            <a:off x="822277" y="614149"/>
            <a:ext cx="5336271" cy="41898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2.</a:t>
            </a:r>
            <a:r>
              <a:rPr lang="fr-FR" sz="4400" b="1" dirty="0">
                <a:solidFill>
                  <a:schemeClr val="bg1"/>
                </a:solidFill>
              </a:rPr>
              <a:t> Stage en Entreprise</a:t>
            </a:r>
          </a:p>
          <a:p>
            <a:pPr algn="ctr"/>
            <a:r>
              <a:rPr lang="fr-FR" sz="4400" b="1" dirty="0">
                <a:solidFill>
                  <a:schemeClr val="bg1"/>
                </a:solidFill>
              </a:rPr>
              <a:t>ASTRA PORTA </a:t>
            </a:r>
            <a:endParaRPr lang="fr-FR" sz="4400" dirty="0"/>
          </a:p>
        </p:txBody>
      </p:sp>
      <p:sp>
        <p:nvSpPr>
          <p:cNvPr id="8" name="Organigramme : Connecteur 7"/>
          <p:cNvSpPr/>
          <p:nvPr/>
        </p:nvSpPr>
        <p:spPr>
          <a:xfrm>
            <a:off x="5527337" y="627796"/>
            <a:ext cx="2101760" cy="125559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  <a:r>
              <a:rPr lang="fr-FR" b="1" dirty="0">
                <a:solidFill>
                  <a:schemeClr val="bg1"/>
                </a:solidFill>
              </a:rPr>
              <a:t>Présentation Astra Porta</a:t>
            </a:r>
          </a:p>
        </p:txBody>
      </p:sp>
      <p:sp>
        <p:nvSpPr>
          <p:cNvPr id="12" name="Organigramme : Connecteur 11"/>
          <p:cNvSpPr/>
          <p:nvPr/>
        </p:nvSpPr>
        <p:spPr>
          <a:xfrm>
            <a:off x="5559185" y="3537045"/>
            <a:ext cx="2101760" cy="124421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Projet de Stage  </a:t>
            </a:r>
          </a:p>
        </p:txBody>
      </p:sp>
    </p:spTree>
    <p:extLst>
      <p:ext uri="{BB962C8B-B14F-4D97-AF65-F5344CB8AC3E}">
        <p14:creationId xmlns:p14="http://schemas.microsoft.com/office/powerpoint/2010/main" val="3992037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74711"/>
            <a:ext cx="4010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zh-TW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    </a:t>
            </a:r>
            <a:r>
              <a:rPr kumimoji="0" lang="fr-FR" altLang="zh-TW" sz="1400" b="0" i="0" u="none" strike="noStrike" cap="none" normalizeH="0" baseline="0" dirty="0">
                <a:ln>
                  <a:noFill/>
                </a:ln>
                <a:solidFill>
                  <a:srgbClr val="777777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}</a:t>
            </a:r>
            <a:endParaRPr kumimoji="0" lang="fr-FR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0752" y="928049"/>
            <a:ext cx="7246962" cy="4121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286" y="914401"/>
            <a:ext cx="2582696" cy="410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4526" y="306022"/>
            <a:ext cx="101129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Compétence N° 07  </a:t>
            </a:r>
          </a:p>
          <a:p>
            <a:pPr algn="ctr"/>
            <a:r>
              <a:rPr lang="fr-FR" sz="2400" b="1" dirty="0">
                <a:solidFill>
                  <a:schemeClr val="bg1"/>
                </a:solidFill>
              </a:rPr>
              <a:t>Développer la partie Back-End d’une application web ou web mobile (blog)</a:t>
            </a:r>
          </a:p>
        </p:txBody>
      </p:sp>
      <p:sp>
        <p:nvSpPr>
          <p:cNvPr id="5" name="Rectangle 4"/>
          <p:cNvSpPr/>
          <p:nvPr/>
        </p:nvSpPr>
        <p:spPr>
          <a:xfrm>
            <a:off x="3913959" y="1319999"/>
            <a:ext cx="400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</a:rPr>
              <a:t>Structure des dossiers et fichiers du Blog</a:t>
            </a: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836" y="1709382"/>
            <a:ext cx="2674961" cy="496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245289" y="2029178"/>
            <a:ext cx="6096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Tous ces fichiers sont créés pour gérer le </a:t>
            </a:r>
            <a:r>
              <a:rPr lang="fr-FR" sz="2400" dirty="0" err="1">
                <a:solidFill>
                  <a:schemeClr val="bg1"/>
                </a:solidFill>
              </a:rPr>
              <a:t>backend</a:t>
            </a:r>
            <a:r>
              <a:rPr lang="fr-FR" sz="2400" dirty="0">
                <a:solidFill>
                  <a:schemeClr val="bg1"/>
                </a:solidFill>
              </a:rPr>
              <a:t> du blog, Comme :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-Ajouter un nouvel </a:t>
            </a:r>
            <a:r>
              <a:rPr lang="fr-FR" sz="2400" dirty="0" err="1">
                <a:solidFill>
                  <a:schemeClr val="bg1"/>
                </a:solidFill>
              </a:rPr>
              <a:t>admin</a:t>
            </a:r>
            <a:r>
              <a:rPr lang="fr-FR" sz="2400" dirty="0">
                <a:solidFill>
                  <a:schemeClr val="bg1"/>
                </a:solidFill>
              </a:rPr>
              <a:t> au modo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-Supprimer </a:t>
            </a:r>
            <a:r>
              <a:rPr lang="fr-FR" sz="2400" dirty="0" err="1">
                <a:solidFill>
                  <a:schemeClr val="bg1"/>
                </a:solidFill>
              </a:rPr>
              <a:t>admin</a:t>
            </a:r>
            <a:r>
              <a:rPr lang="fr-FR" sz="2400" dirty="0">
                <a:solidFill>
                  <a:schemeClr val="bg1"/>
                </a:solidFill>
              </a:rPr>
              <a:t> au modo.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-publier un article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-Modifier et supprimer l'article </a:t>
            </a:r>
            <a:r>
              <a:rPr lang="fr-FR" sz="2400" dirty="0" err="1">
                <a:solidFill>
                  <a:schemeClr val="bg1"/>
                </a:solidFill>
              </a:rPr>
              <a:t>etc</a:t>
            </a:r>
            <a:r>
              <a:rPr lang="fr-FR" sz="2400" dirty="0">
                <a:solidFill>
                  <a:schemeClr val="bg1"/>
                </a:solidFill>
              </a:rPr>
              <a:t> -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chemeClr val="bg1"/>
                </a:solidFill>
              </a:rPr>
              <a:t>Toutes ces opérations sont détenues par l'administrateur uniquement.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737" y="21250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Créez une page </a:t>
            </a:r>
            <a:r>
              <a:rPr lang="fr-FR" sz="2400" b="1" dirty="0">
                <a:solidFill>
                  <a:schemeClr val="bg1"/>
                </a:solidFill>
              </a:rPr>
              <a:t>login.php</a:t>
            </a:r>
            <a:r>
              <a:rPr lang="fr-FR" sz="2400" dirty="0">
                <a:solidFill>
                  <a:schemeClr val="bg1"/>
                </a:solidFill>
              </a:rPr>
              <a:t> dans le dossier </a:t>
            </a:r>
            <a:r>
              <a:rPr lang="fr-FR" sz="2400" dirty="0" err="1">
                <a:solidFill>
                  <a:schemeClr val="bg1"/>
                </a:solidFill>
              </a:rPr>
              <a:t>admin</a:t>
            </a:r>
            <a:r>
              <a:rPr lang="fr-FR" sz="2400" dirty="0">
                <a:solidFill>
                  <a:schemeClr val="bg1"/>
                </a:solidFill>
              </a:rPr>
              <a:t>. Le système de connexion sécurise le blog des utilisateurs inconnus.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696" y="1432162"/>
            <a:ext cx="5527343" cy="495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125" y="1730764"/>
            <a:ext cx="2459355" cy="2987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6564574" y="5244736"/>
            <a:ext cx="539086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zh-TW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itchFamily="34" charset="0"/>
                <a:ea typeface="Yu Gothic UI" pitchFamily="34" charset="-128"/>
                <a:cs typeface="Calibri" pitchFamily="34" charset="0"/>
              </a:rPr>
              <a:t>http://localhost/GitHub/meziane-TIC-BLOG/admin/index.php?page=login</a:t>
            </a:r>
            <a:endParaRPr kumimoji="0" lang="fr-FR" altLang="zh-TW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764" y="1727863"/>
            <a:ext cx="5553075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2311021" y="428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Le code gère le </a:t>
            </a:r>
            <a:r>
              <a:rPr lang="fr-FR" b="1" dirty="0">
                <a:solidFill>
                  <a:schemeClr val="bg1"/>
                </a:solidFill>
              </a:rPr>
              <a:t>mot de passe</a:t>
            </a:r>
            <a:r>
              <a:rPr lang="fr-FR" dirty="0">
                <a:solidFill>
                  <a:schemeClr val="bg1"/>
                </a:solidFill>
              </a:rPr>
              <a:t> converti par </a:t>
            </a:r>
            <a:r>
              <a:rPr lang="fr-FR" b="1" dirty="0">
                <a:solidFill>
                  <a:schemeClr val="bg1"/>
                </a:solidFill>
              </a:rPr>
              <a:t>hachage</a:t>
            </a:r>
            <a:r>
              <a:rPr lang="fr-FR" dirty="0">
                <a:solidFill>
                  <a:schemeClr val="bg1"/>
                </a:solidFill>
              </a:rPr>
              <a:t>. C'est une méthode totalement sécurisée pour créer une connexion au blog.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1727" y="1705970"/>
            <a:ext cx="7896225" cy="4078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464860" y="8539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fonction </a:t>
            </a:r>
            <a:r>
              <a:rPr lang="fr-FR" b="1" dirty="0">
                <a:solidFill>
                  <a:schemeClr val="bg1"/>
                </a:solidFill>
              </a:rPr>
              <a:t>is_admin</a:t>
            </a:r>
            <a:r>
              <a:rPr lang="fr-FR" dirty="0">
                <a:solidFill>
                  <a:schemeClr val="bg1"/>
                </a:solidFill>
              </a:rPr>
              <a:t> gère la sélection du </a:t>
            </a:r>
            <a:r>
              <a:rPr lang="fr-FR" dirty="0" err="1">
                <a:solidFill>
                  <a:schemeClr val="bg1"/>
                </a:solidFill>
              </a:rPr>
              <a:t>admin</a:t>
            </a:r>
            <a:r>
              <a:rPr lang="fr-FR" dirty="0">
                <a:solidFill>
                  <a:schemeClr val="bg1"/>
                </a:solidFill>
              </a:rPr>
              <a:t> au modo et du mot de passe à partir de la table </a:t>
            </a:r>
            <a:r>
              <a:rPr lang="fr-FR" dirty="0" err="1">
                <a:solidFill>
                  <a:schemeClr val="bg1"/>
                </a:solidFill>
              </a:rPr>
              <a:t>admins</a:t>
            </a:r>
            <a:r>
              <a:rPr lang="fr-FR" dirty="0">
                <a:solidFill>
                  <a:schemeClr val="bg1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614149"/>
            <a:ext cx="10522424" cy="566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97906" y="323714"/>
            <a:ext cx="25799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La fonction get_post pour </a:t>
            </a:r>
          </a:p>
          <a:p>
            <a:r>
              <a:rPr lang="fr-FR" dirty="0">
                <a:solidFill>
                  <a:schemeClr val="bg1"/>
                </a:solidFill>
              </a:rPr>
              <a:t>Lister des articles</a:t>
            </a:r>
          </a:p>
        </p:txBody>
      </p:sp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40740" y="656017"/>
            <a:ext cx="573206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1695" y="1146412"/>
            <a:ext cx="3944203" cy="4599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e 2"/>
          <p:cNvSpPr/>
          <p:nvPr/>
        </p:nvSpPr>
        <p:spPr>
          <a:xfrm>
            <a:off x="426491" y="286604"/>
            <a:ext cx="7052482" cy="5295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fr-FR" sz="3600" b="1" dirty="0">
                <a:solidFill>
                  <a:schemeClr val="bg1"/>
                </a:solidFill>
              </a:rPr>
              <a:t>4. Jeu d’essai</a:t>
            </a:r>
          </a:p>
          <a:p>
            <a:pPr>
              <a:lnSpc>
                <a:spcPct val="200000"/>
              </a:lnSpc>
            </a:pPr>
            <a:r>
              <a:rPr lang="fr-FR" sz="3600" b="1" dirty="0">
                <a:solidFill>
                  <a:srgbClr val="002060"/>
                </a:solidFill>
              </a:rPr>
              <a:t>Projet Blog Meziane </a:t>
            </a:r>
            <a:r>
              <a:rPr lang="fr-FR" sz="3600" b="1" dirty="0" err="1">
                <a:solidFill>
                  <a:srgbClr val="002060"/>
                </a:solidFill>
              </a:rPr>
              <a:t>dev</a:t>
            </a:r>
            <a:endParaRPr lang="fr-FR" sz="3600" b="1" dirty="0">
              <a:solidFill>
                <a:srgbClr val="002060"/>
              </a:solidFill>
            </a:endParaRPr>
          </a:p>
          <a:p>
            <a:r>
              <a:rPr lang="fr-FR" sz="3600" dirty="0"/>
              <a:t> </a:t>
            </a: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  <a:p>
            <a:pPr algn="ctr"/>
            <a:endParaRPr lang="fr-FR" sz="3600" b="1" dirty="0">
              <a:solidFill>
                <a:schemeClr val="bg1"/>
              </a:solidFill>
            </a:endParaRPr>
          </a:p>
        </p:txBody>
      </p:sp>
      <p:sp>
        <p:nvSpPr>
          <p:cNvPr id="4" name="Organigramme : Connecteur 3"/>
          <p:cNvSpPr/>
          <p:nvPr/>
        </p:nvSpPr>
        <p:spPr>
          <a:xfrm>
            <a:off x="6728338" y="409432"/>
            <a:ext cx="3807733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 b="1" dirty="0">
              <a:solidFill>
                <a:srgbClr val="FF0000"/>
              </a:solidFill>
            </a:endParaRPr>
          </a:p>
          <a:p>
            <a:pPr lvl="0" algn="ctr"/>
            <a:r>
              <a:rPr lang="fr-FR" b="1" dirty="0">
                <a:solidFill>
                  <a:srgbClr val="FF0000"/>
                </a:solidFill>
              </a:rPr>
              <a:t>1.</a:t>
            </a:r>
            <a:r>
              <a:rPr lang="fr-FR" dirty="0"/>
              <a:t> </a:t>
            </a:r>
            <a:r>
              <a:rPr lang="fr-FR" sz="2400" dirty="0">
                <a:solidFill>
                  <a:schemeClr val="bg1"/>
                </a:solidFill>
              </a:rPr>
              <a:t>La vérification des champs vides</a:t>
            </a: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5" name="Organigramme : Connecteur 4"/>
          <p:cNvSpPr/>
          <p:nvPr/>
        </p:nvSpPr>
        <p:spPr>
          <a:xfrm>
            <a:off x="6826145" y="3345977"/>
            <a:ext cx="4747155" cy="178558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2400" dirty="0">
                <a:solidFill>
                  <a:srgbClr val="C00000"/>
                </a:solidFill>
              </a:rPr>
              <a:t>3.</a:t>
            </a:r>
            <a:r>
              <a:rPr lang="fr-FR" sz="2400" dirty="0">
                <a:solidFill>
                  <a:schemeClr val="bg1"/>
                </a:solidFill>
              </a:rPr>
              <a:t>La concordance entre les deux champs mot de passe </a:t>
            </a:r>
          </a:p>
        </p:txBody>
      </p:sp>
      <p:sp>
        <p:nvSpPr>
          <p:cNvPr id="6" name="Organigramme : Connecteur 5"/>
          <p:cNvSpPr/>
          <p:nvPr/>
        </p:nvSpPr>
        <p:spPr>
          <a:xfrm>
            <a:off x="7301550" y="1860646"/>
            <a:ext cx="4285399" cy="139207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FF0000"/>
              </a:solidFill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</a:rPr>
              <a:t>2.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sz="2400" dirty="0">
                <a:solidFill>
                  <a:schemeClr val="bg1"/>
                </a:solidFill>
              </a:rPr>
              <a:t>Le format du champ de type email</a:t>
            </a:r>
            <a:endParaRPr lang="fr-FR" sz="2400" b="1" dirty="0">
              <a:solidFill>
                <a:schemeClr val="bg1"/>
              </a:solidFill>
            </a:endParaRPr>
          </a:p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684043" y="473838"/>
            <a:ext cx="6196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b="1" dirty="0">
                <a:solidFill>
                  <a:srgbClr val="FF0000"/>
                </a:solidFill>
              </a:rPr>
              <a:t>1.</a:t>
            </a:r>
            <a:r>
              <a:rPr lang="fr-FR" sz="3200" b="1" dirty="0"/>
              <a:t> </a:t>
            </a:r>
            <a:r>
              <a:rPr lang="fr-FR" sz="3200" b="1" dirty="0">
                <a:solidFill>
                  <a:schemeClr val="bg1"/>
                </a:solidFill>
              </a:rPr>
              <a:t>La vérification des champs vides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5343" y="1555845"/>
            <a:ext cx="4694831" cy="4326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81194" y="1528549"/>
            <a:ext cx="5561170" cy="382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1481" y="450376"/>
            <a:ext cx="70285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dirty="0">
                <a:solidFill>
                  <a:srgbClr val="FF0000"/>
                </a:solidFill>
              </a:rPr>
              <a:t>2.</a:t>
            </a:r>
            <a:r>
              <a:rPr lang="fr-FR" sz="3200" b="1" dirty="0">
                <a:solidFill>
                  <a:schemeClr val="bg1"/>
                </a:solidFill>
              </a:rPr>
              <a:t> </a:t>
            </a:r>
            <a:r>
              <a:rPr lang="fr-FR" sz="3200" dirty="0">
                <a:solidFill>
                  <a:schemeClr val="bg1"/>
                </a:solidFill>
              </a:rPr>
              <a:t>Le format du champ de type email</a:t>
            </a:r>
            <a:endParaRPr lang="fr-FR" sz="3200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2364" y="1375012"/>
            <a:ext cx="5561614" cy="334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6819"/>
          </a:xfrm>
        </p:spPr>
        <p:txBody>
          <a:bodyPr>
            <a:normAutofit fontScale="90000"/>
          </a:bodyPr>
          <a:lstStyle/>
          <a:p>
            <a:pPr algn="ctr"/>
            <a:br>
              <a:rPr lang="fr-FR" b="1" dirty="0"/>
            </a:br>
            <a:r>
              <a:rPr lang="fr-FR" b="1" dirty="0">
                <a:solidFill>
                  <a:schemeClr val="bg1"/>
                </a:solidFill>
              </a:rPr>
              <a:t>2.1</a:t>
            </a:r>
            <a:r>
              <a:rPr lang="fr-FR" b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Présentation Astra Porta </a:t>
            </a:r>
            <a:br>
              <a:rPr lang="fr-FR" b="1" dirty="0">
                <a:solidFill>
                  <a:srgbClr val="7030A0"/>
                </a:solidFill>
              </a:rPr>
            </a:b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78424" y="1378423"/>
            <a:ext cx="9791817" cy="4735773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4200" b="1" dirty="0">
                <a:solidFill>
                  <a:schemeClr val="bg1"/>
                </a:solidFill>
              </a:rPr>
              <a:t>Astra Porta  start-up Marseillaise</a:t>
            </a:r>
          </a:p>
          <a:p>
            <a:pPr marL="0" indent="0">
              <a:buNone/>
            </a:pPr>
            <a:r>
              <a:rPr lang="fr-FR" sz="4200" dirty="0">
                <a:solidFill>
                  <a:schemeClr val="bg1"/>
                </a:solidFill>
              </a:rPr>
              <a:t>L’entreprise Astra Porta vous accompagne dans l’évaluation des nouveaux risques numériques</a:t>
            </a:r>
          </a:p>
          <a:p>
            <a:pPr algn="ctr">
              <a:buNone/>
            </a:pPr>
            <a:r>
              <a:rPr lang="fr-FR" sz="4200" b="1" dirty="0">
                <a:solidFill>
                  <a:srgbClr val="C00000"/>
                </a:solidFill>
              </a:rPr>
              <a:t>Une seule expertise, trois compétences.</a:t>
            </a:r>
          </a:p>
          <a:p>
            <a:pPr algn="ctr">
              <a:buNone/>
            </a:pPr>
            <a:r>
              <a:rPr lang="fr-FR" sz="4200" b="1" dirty="0">
                <a:solidFill>
                  <a:schemeClr val="bg1"/>
                </a:solidFill>
              </a:rPr>
              <a:t>1.Vie privée</a:t>
            </a:r>
          </a:p>
          <a:p>
            <a:pPr>
              <a:buNone/>
            </a:pPr>
            <a:r>
              <a:rPr lang="fr-FR" sz="4200" dirty="0">
                <a:solidFill>
                  <a:schemeClr val="bg1"/>
                </a:solidFill>
              </a:rPr>
              <a:t>        Elle offre un conseil juridique et technique  pour l’application </a:t>
            </a:r>
            <a:r>
              <a:rPr lang="fr-FR" sz="4200" b="1" dirty="0">
                <a:solidFill>
                  <a:schemeClr val="bg1"/>
                </a:solidFill>
              </a:rPr>
              <a:t>RGPD</a:t>
            </a:r>
            <a:r>
              <a:rPr lang="fr-FR" sz="4200" dirty="0">
                <a:solidFill>
                  <a:schemeClr val="bg1"/>
                </a:solidFill>
              </a:rPr>
              <a:t> et de la directive </a:t>
            </a:r>
            <a:r>
              <a:rPr lang="fr-FR" sz="4200" b="1" dirty="0">
                <a:solidFill>
                  <a:schemeClr val="bg1"/>
                </a:solidFill>
              </a:rPr>
              <a:t>ePrivacy.</a:t>
            </a:r>
          </a:p>
          <a:p>
            <a:pPr algn="ctr">
              <a:buNone/>
            </a:pPr>
            <a:r>
              <a:rPr lang="fr-FR" sz="4200" b="1" dirty="0">
                <a:solidFill>
                  <a:schemeClr val="bg1"/>
                </a:solidFill>
              </a:rPr>
              <a:t>2. Cyber sécurité</a:t>
            </a:r>
          </a:p>
          <a:p>
            <a:pPr>
              <a:buNone/>
            </a:pPr>
            <a:r>
              <a:rPr lang="fr-FR" sz="4200" dirty="0">
                <a:solidFill>
                  <a:schemeClr val="bg1"/>
                </a:solidFill>
              </a:rPr>
              <a:t> Elaboration, mise en œuvre et vérification des politiques de sécurité informatique.</a:t>
            </a:r>
          </a:p>
          <a:p>
            <a:pPr algn="ctr">
              <a:buNone/>
            </a:pPr>
            <a:r>
              <a:rPr lang="fr-FR" sz="5000" b="1" dirty="0" err="1">
                <a:solidFill>
                  <a:srgbClr val="C00000"/>
                </a:solidFill>
              </a:rPr>
              <a:t>Abla</a:t>
            </a:r>
            <a:r>
              <a:rPr lang="fr-FR" sz="5000" b="1" dirty="0">
                <a:solidFill>
                  <a:srgbClr val="C00000"/>
                </a:solidFill>
              </a:rPr>
              <a:t> c’est simplement une solution de mesure d'audience pour les sites internet</a:t>
            </a:r>
          </a:p>
          <a:p>
            <a:pPr marL="457200" indent="-457200" algn="ctr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388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7857" y="1282889"/>
            <a:ext cx="8802805" cy="4258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1274646" y="323713"/>
            <a:ext cx="95608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r-FR" sz="3200" b="1" dirty="0">
                <a:solidFill>
                  <a:srgbClr val="C00000"/>
                </a:solidFill>
              </a:rPr>
              <a:t>3.</a:t>
            </a:r>
            <a:r>
              <a:rPr lang="fr-FR" sz="3200" b="1" dirty="0">
                <a:solidFill>
                  <a:schemeClr val="bg1"/>
                </a:solidFill>
              </a:rPr>
              <a:t>La concordance entre les deux champs mot de passe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37480" y="1883391"/>
            <a:ext cx="9990161" cy="4230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3452885" y="1210818"/>
            <a:ext cx="4817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b="1" dirty="0">
                <a:solidFill>
                  <a:schemeClr val="bg1"/>
                </a:solidFill>
              </a:rPr>
              <a:t>les tarifs d’</a:t>
            </a:r>
            <a:r>
              <a:rPr lang="fr-FR" sz="2400" b="1" dirty="0" err="1">
                <a:solidFill>
                  <a:schemeClr val="bg1"/>
                </a:solidFill>
              </a:rPr>
              <a:t>Abla</a:t>
            </a:r>
            <a:r>
              <a:rPr lang="fr-FR" sz="2400" b="1" dirty="0">
                <a:solidFill>
                  <a:schemeClr val="bg1"/>
                </a:solidFill>
              </a:rPr>
              <a:t> analytique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141413" y="137788"/>
            <a:ext cx="9905998" cy="585544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2.2 Projet de stage 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90579" y="705850"/>
            <a:ext cx="5019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A. Intégration d’API </a:t>
            </a:r>
            <a:r>
              <a:rPr lang="fr-FR" b="1" dirty="0" err="1">
                <a:solidFill>
                  <a:schemeClr val="bg1"/>
                </a:solidFill>
              </a:rPr>
              <a:t>Stripe</a:t>
            </a:r>
            <a:r>
              <a:rPr lang="fr-FR" b="1" dirty="0">
                <a:solidFill>
                  <a:schemeClr val="bg1"/>
                </a:solidFill>
              </a:rPr>
              <a:t> sur le site de « abla.io 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146412" y="1310185"/>
            <a:ext cx="10194878" cy="4899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547216" y="583020"/>
            <a:ext cx="7505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</a:rPr>
              <a:t>l’interface de paiement d’abonnement au niveau de </a:t>
            </a:r>
            <a:r>
              <a:rPr lang="fr-FR" sz="2400" b="1" dirty="0" err="1">
                <a:solidFill>
                  <a:schemeClr val="bg1"/>
                </a:solidFill>
              </a:rPr>
              <a:t>Strip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69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201003"/>
            <a:ext cx="9905999" cy="4590198"/>
          </a:xfrm>
        </p:spPr>
        <p:txBody>
          <a:bodyPr/>
          <a:lstStyle/>
          <a:p>
            <a:endParaRPr lang="fr-FR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97539" y="555725"/>
            <a:ext cx="772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B. Création d’un blog pour l’application </a:t>
            </a:r>
            <a:r>
              <a:rPr lang="fr-FR" b="1" dirty="0" err="1">
                <a:solidFill>
                  <a:schemeClr val="bg1"/>
                </a:solidFill>
              </a:rPr>
              <a:t>Abla</a:t>
            </a:r>
            <a:r>
              <a:rPr lang="fr-FR" b="1" dirty="0">
                <a:solidFill>
                  <a:schemeClr val="bg1"/>
                </a:solidFill>
              </a:rPr>
              <a:t> « abla.io » </a:t>
            </a:r>
          </a:p>
        </p:txBody>
      </p:sp>
      <p:pic>
        <p:nvPicPr>
          <p:cNvPr id="7" name="Imag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9493" y="1228299"/>
            <a:ext cx="9485194" cy="4435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14598" y="5782817"/>
            <a:ext cx="1835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>
                <a:solidFill>
                  <a:schemeClr val="bg1"/>
                </a:solidFill>
              </a:rPr>
              <a:t>Trello</a:t>
            </a:r>
            <a:r>
              <a:rPr lang="fr-FR" b="1" dirty="0">
                <a:solidFill>
                  <a:schemeClr val="bg1"/>
                </a:solidFill>
              </a:rPr>
              <a:t> mes taches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17038</TotalTime>
  <Words>1415</Words>
  <Application>Microsoft Office PowerPoint</Application>
  <PresentationFormat>Grand écran</PresentationFormat>
  <Paragraphs>241</Paragraphs>
  <Slides>60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4" baseType="lpstr">
      <vt:lpstr>Arial</vt:lpstr>
      <vt:lpstr>Calibri</vt:lpstr>
      <vt:lpstr>Tw Cen MT</vt:lpstr>
      <vt:lpstr>Circuit</vt:lpstr>
      <vt:lpstr>  </vt:lpstr>
      <vt:lpstr>Présentation PowerPoint</vt:lpstr>
      <vt:lpstr>Présentation PowerPoint</vt:lpstr>
      <vt:lpstr>Présentation PowerPoint</vt:lpstr>
      <vt:lpstr>Présentation PowerPoint</vt:lpstr>
      <vt:lpstr> 2.1 Présentation Astra Porta  </vt:lpstr>
      <vt:lpstr>2.2 Projet de stage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Tableau : impact-mapping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interface responsive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Tableau : impact-mapping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AFPA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13010-35-02</dc:creator>
  <cp:lastModifiedBy>Daniel Mohseni</cp:lastModifiedBy>
  <cp:revision>820</cp:revision>
  <dcterms:created xsi:type="dcterms:W3CDTF">2021-05-06T07:07:46Z</dcterms:created>
  <dcterms:modified xsi:type="dcterms:W3CDTF">2022-05-15T11:38:44Z</dcterms:modified>
</cp:coreProperties>
</file>